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diagrams/quickStyle1.xml" ContentType="application/vnd.openxmlformats-officedocument.drawingml.diagramStyle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65" r:id="rId1"/>
  </p:sldMasterIdLst>
  <p:notesMasterIdLst>
    <p:notesMasterId r:id="rId27"/>
  </p:notesMasterIdLst>
  <p:handoutMasterIdLst>
    <p:handoutMasterId r:id="rId28"/>
  </p:handoutMasterIdLst>
  <p:sldIdLst>
    <p:sldId id="630" r:id="rId2"/>
    <p:sldId id="668" r:id="rId3"/>
    <p:sldId id="669" r:id="rId4"/>
    <p:sldId id="672" r:id="rId5"/>
    <p:sldId id="709" r:id="rId6"/>
    <p:sldId id="714" r:id="rId7"/>
    <p:sldId id="715" r:id="rId8"/>
    <p:sldId id="716" r:id="rId9"/>
    <p:sldId id="707" r:id="rId10"/>
    <p:sldId id="673" r:id="rId11"/>
    <p:sldId id="705" r:id="rId12"/>
    <p:sldId id="684" r:id="rId13"/>
    <p:sldId id="685" r:id="rId14"/>
    <p:sldId id="689" r:id="rId15"/>
    <p:sldId id="686" r:id="rId16"/>
    <p:sldId id="687" r:id="rId17"/>
    <p:sldId id="688" r:id="rId18"/>
    <p:sldId id="706" r:id="rId19"/>
    <p:sldId id="696" r:id="rId20"/>
    <p:sldId id="713" r:id="rId21"/>
    <p:sldId id="712" r:id="rId22"/>
    <p:sldId id="717" r:id="rId23"/>
    <p:sldId id="710" r:id="rId24"/>
    <p:sldId id="711" r:id="rId25"/>
    <p:sldId id="659" r:id="rId26"/>
  </p:sldIdLst>
  <p:sldSz cx="8961438" cy="6721475"/>
  <p:notesSz cx="6797675" cy="9926638"/>
  <p:custDataLst>
    <p:tags r:id="rId2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 pos="399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CC"/>
    <a:srgbClr val="339966"/>
    <a:srgbClr val="0000FF"/>
    <a:srgbClr val="B9DCFF"/>
    <a:srgbClr val="006600"/>
    <a:srgbClr val="0065CC"/>
    <a:srgbClr val="C1C1FF"/>
    <a:srgbClr val="9999FF"/>
    <a:srgbClr val="D7E4BC"/>
    <a:srgbClr val="B7C8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Style moyen 3 - 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6985" autoAdjust="0"/>
    <p:restoredTop sz="83871" autoAdjust="0"/>
  </p:normalViewPr>
  <p:slideViewPr>
    <p:cSldViewPr snapToGrid="0" snapToObjects="1">
      <p:cViewPr varScale="1">
        <p:scale>
          <a:sx n="62" d="100"/>
          <a:sy n="62" d="100"/>
        </p:scale>
        <p:origin x="-1410" y="-84"/>
      </p:cViewPr>
      <p:guideLst>
        <p:guide orient="horz"/>
        <p:guide pos="399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3678"/>
    </p:cViewPr>
  </p:sorterViewPr>
  <p:notesViewPr>
    <p:cSldViewPr snapToGrid="0" snapToObjects="1">
      <p:cViewPr varScale="1">
        <p:scale>
          <a:sx n="77" d="100"/>
          <a:sy n="77" d="100"/>
        </p:scale>
        <p:origin x="-3318" y="-78"/>
      </p:cViewPr>
      <p:guideLst>
        <p:guide orient="horz" pos="3127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7D23CA-173F-4D5C-8263-1E8967C7615C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C3D1141-1401-4FB1-945C-DEF90EBD927D}">
      <dgm:prSet phldrT="[Texte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1"/>
          <a:r>
            <a:rPr lang="ar-TN" sz="2400" b="1" dirty="0" smtClean="0">
              <a:solidFill>
                <a:schemeClr val="tx1"/>
              </a:solidFill>
            </a:rPr>
            <a:t>النتائج </a:t>
          </a:r>
          <a:r>
            <a:rPr lang="ar-TN" sz="2400" b="1" dirty="0" err="1" smtClean="0">
              <a:solidFill>
                <a:schemeClr val="tx1"/>
              </a:solidFill>
            </a:rPr>
            <a:t>المحينة</a:t>
          </a:r>
          <a:r>
            <a:rPr lang="ar-TN" sz="2400" dirty="0" smtClean="0">
              <a:solidFill>
                <a:schemeClr val="tx1"/>
              </a:solidFill>
            </a:rPr>
            <a:t> </a:t>
          </a:r>
          <a:r>
            <a:rPr lang="ar-TN" sz="2400" dirty="0" smtClean="0"/>
            <a:t>لكامل سنة 2019 على ضوء النتائج المسجلة خلال الثمانية أشهر الأولى من السنة الجارية.</a:t>
          </a:r>
          <a:endParaRPr lang="fr-FR" sz="2400" b="1" dirty="0">
            <a:solidFill>
              <a:srgbClr val="FF0000"/>
            </a:solidFill>
            <a:cs typeface="+mj-cs"/>
          </a:endParaRPr>
        </a:p>
      </dgm:t>
    </dgm:pt>
    <dgm:pt modelId="{276F190E-793F-4B16-86EE-6A3871CFBDDE}" type="parTrans" cxnId="{A05D0A1A-523E-440F-9459-6E69C564300D}">
      <dgm:prSet/>
      <dgm:spPr/>
      <dgm:t>
        <a:bodyPr/>
        <a:lstStyle/>
        <a:p>
          <a:pPr algn="just" rtl="1"/>
          <a:endParaRPr lang="fr-FR" sz="1800">
            <a:cs typeface="+mj-cs"/>
          </a:endParaRPr>
        </a:p>
      </dgm:t>
    </dgm:pt>
    <dgm:pt modelId="{ECC70534-B76C-4150-BABB-49EB3994773C}" type="sibTrans" cxnId="{A05D0A1A-523E-440F-9459-6E69C564300D}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1"/>
          <a:endParaRPr lang="fr-FR" sz="1800">
            <a:cs typeface="+mj-cs"/>
          </a:endParaRPr>
        </a:p>
      </dgm:t>
    </dgm:pt>
    <dgm:pt modelId="{B41AE4C2-9219-48D9-89D1-B79A451DA981}">
      <dgm:prSet phldrT="[Texte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1"/>
          <a:r>
            <a:rPr lang="ar-TN" sz="2400" dirty="0" smtClean="0"/>
            <a:t>تطور واردات السلع</a:t>
          </a:r>
          <a:r>
            <a:rPr lang="ar-TN" sz="2400" b="1" dirty="0" smtClean="0"/>
            <a:t> بنسبة 9.0</a:t>
          </a:r>
          <a:r>
            <a:rPr lang="en-US" sz="2400" b="1" dirty="0" smtClean="0"/>
            <a:t>% </a:t>
          </a:r>
          <a:r>
            <a:rPr lang="ar-TN" sz="2400" dirty="0" smtClean="0"/>
            <a:t> مقابل</a:t>
          </a:r>
          <a:r>
            <a:rPr lang="ar-TN" sz="2400" b="1" dirty="0" smtClean="0"/>
            <a:t> </a:t>
          </a:r>
          <a:r>
            <a:rPr lang="ar-TN" sz="2400" dirty="0" smtClean="0"/>
            <a:t>9.7 </a:t>
          </a:r>
          <a:r>
            <a:rPr lang="en-US" sz="2400" dirty="0" smtClean="0"/>
            <a:t>%</a:t>
          </a:r>
          <a:r>
            <a:rPr lang="ar-TN" sz="2400" dirty="0" smtClean="0"/>
            <a:t>  </a:t>
          </a:r>
          <a:r>
            <a:rPr lang="ar-TN" sz="2400" dirty="0" err="1" smtClean="0"/>
            <a:t>محينة</a:t>
          </a:r>
          <a:r>
            <a:rPr lang="ar-TN" sz="2400" dirty="0" smtClean="0"/>
            <a:t>  لسنة 2019</a:t>
          </a:r>
          <a:endParaRPr lang="fr-FR" sz="2400" dirty="0">
            <a:cs typeface="+mj-cs"/>
          </a:endParaRPr>
        </a:p>
      </dgm:t>
    </dgm:pt>
    <dgm:pt modelId="{F6F52795-719E-43D8-837D-F4C1F97DBC85}" type="parTrans" cxnId="{1ACE860F-6103-4EC9-BC28-7B09DE690477}">
      <dgm:prSet/>
      <dgm:spPr/>
      <dgm:t>
        <a:bodyPr/>
        <a:lstStyle/>
        <a:p>
          <a:pPr algn="just" rtl="1"/>
          <a:endParaRPr lang="fr-FR" sz="1800">
            <a:cs typeface="+mj-cs"/>
          </a:endParaRPr>
        </a:p>
      </dgm:t>
    </dgm:pt>
    <dgm:pt modelId="{FC62E3E0-04C0-40A1-886B-AB3112F8DFA7}" type="sibTrans" cxnId="{1ACE860F-6103-4EC9-BC28-7B09DE690477}">
      <dgm:prSet/>
      <dgm:spPr/>
      <dgm:t>
        <a:bodyPr/>
        <a:lstStyle/>
        <a:p>
          <a:pPr algn="just" rtl="1"/>
          <a:endParaRPr lang="fr-FR" sz="1800">
            <a:cs typeface="+mj-cs"/>
          </a:endParaRPr>
        </a:p>
      </dgm:t>
    </dgm:pt>
    <dgm:pt modelId="{5B74FBA7-C89C-4E5F-8A3F-A776F3F871F8}">
      <dgm:prSet phldrT="[Texte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1"/>
          <a:r>
            <a:rPr lang="ar-TN" sz="2400" dirty="0" smtClean="0"/>
            <a:t>اعتماد</a:t>
          </a:r>
          <a:r>
            <a:rPr lang="ar-TN" sz="2400" b="1" dirty="0" smtClean="0"/>
            <a:t> معدل سعر برميل النفط</a:t>
          </a:r>
          <a:r>
            <a:rPr lang="ar-TN" sz="2400" dirty="0" smtClean="0"/>
            <a:t> الخام من نوع </a:t>
          </a:r>
          <a:r>
            <a:rPr lang="ar-TN" sz="2400" b="1" dirty="0" smtClean="0"/>
            <a:t>"</a:t>
          </a:r>
          <a:r>
            <a:rPr lang="ar-TN" sz="2400" b="1" dirty="0" err="1" smtClean="0"/>
            <a:t>البرنت</a:t>
          </a:r>
          <a:r>
            <a:rPr lang="ar-TN" sz="2400" b="1" dirty="0" smtClean="0"/>
            <a:t>"</a:t>
          </a:r>
          <a:r>
            <a:rPr lang="ar-TN" sz="2400" dirty="0" smtClean="0"/>
            <a:t> لكامل السنة </a:t>
          </a:r>
          <a:r>
            <a:rPr lang="ar-TN" sz="2400" dirty="0" err="1" smtClean="0"/>
            <a:t>بـ</a:t>
          </a:r>
          <a:r>
            <a:rPr lang="ar-TN" sz="2400" dirty="0" smtClean="0"/>
            <a:t> </a:t>
          </a:r>
          <a:r>
            <a:rPr lang="ar-TN" sz="2400" b="1" dirty="0" smtClean="0"/>
            <a:t>65 دولار للبرميل</a:t>
          </a:r>
          <a:r>
            <a:rPr lang="ar-TN" sz="2400" dirty="0" smtClean="0"/>
            <a:t>،.</a:t>
          </a:r>
          <a:endParaRPr lang="fr-FR" sz="2400" dirty="0">
            <a:cs typeface="+mj-cs"/>
          </a:endParaRPr>
        </a:p>
      </dgm:t>
    </dgm:pt>
    <dgm:pt modelId="{8A800F83-6D23-438D-AEFC-45A0B2F35309}" type="parTrans" cxnId="{2916AAB6-ED22-497C-A199-08126FEED016}">
      <dgm:prSet/>
      <dgm:spPr/>
      <dgm:t>
        <a:bodyPr/>
        <a:lstStyle/>
        <a:p>
          <a:pPr algn="just" rtl="1"/>
          <a:endParaRPr lang="fr-FR" sz="1800">
            <a:cs typeface="+mj-cs"/>
          </a:endParaRPr>
        </a:p>
      </dgm:t>
    </dgm:pt>
    <dgm:pt modelId="{C2B6B526-F51A-4BEA-8135-A468AAC1D0E7}" type="sibTrans" cxnId="{2916AAB6-ED22-497C-A199-08126FEED016}">
      <dgm:prSet/>
      <dgm:spPr/>
      <dgm:t>
        <a:bodyPr/>
        <a:lstStyle/>
        <a:p>
          <a:pPr algn="just" rtl="1"/>
          <a:endParaRPr lang="fr-FR" sz="1800">
            <a:cs typeface="+mj-cs"/>
          </a:endParaRPr>
        </a:p>
      </dgm:t>
    </dgm:pt>
    <dgm:pt modelId="{240CD5BF-B283-45DF-BBF1-4FB94D84B8F1}">
      <dgm:prSet phldrT="[Texte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1"/>
          <a:r>
            <a:rPr lang="ar-TN" sz="2400" b="1" dirty="0" smtClean="0">
              <a:cs typeface="Arial" pitchFamily="34" charset="0"/>
            </a:rPr>
            <a:t>نسبة نمو </a:t>
          </a:r>
          <a:r>
            <a:rPr lang="ar-TN" sz="2400" b="1" dirty="0" err="1" smtClean="0">
              <a:cs typeface="Arial" pitchFamily="34" charset="0"/>
            </a:rPr>
            <a:t>بـ</a:t>
          </a:r>
          <a:r>
            <a:rPr lang="ar-TN" sz="2400" b="1" dirty="0" smtClean="0">
              <a:cs typeface="Arial" pitchFamily="34" charset="0"/>
            </a:rPr>
            <a:t> 2.7</a:t>
          </a:r>
          <a:r>
            <a:rPr lang="en-US" sz="2400" b="1" dirty="0" smtClean="0">
              <a:cs typeface="Arial" pitchFamily="34" charset="0"/>
            </a:rPr>
            <a:t>%</a:t>
          </a:r>
          <a:r>
            <a:rPr lang="ar-TN" sz="2400" b="1" dirty="0" smtClean="0">
              <a:cs typeface="Arial" pitchFamily="34" charset="0"/>
            </a:rPr>
            <a:t> بالأسـعار القـارة لسنة </a:t>
          </a:r>
          <a:r>
            <a:rPr lang="ar-TN" sz="2400" b="1" dirty="0" smtClean="0"/>
            <a:t>2020</a:t>
          </a:r>
          <a:endParaRPr lang="fr-FR" sz="2400" strike="sngStrike" dirty="0">
            <a:cs typeface="+mj-cs"/>
          </a:endParaRPr>
        </a:p>
      </dgm:t>
    </dgm:pt>
    <dgm:pt modelId="{27A925E7-015A-401D-BAA2-AE37B1495D63}" type="sibTrans" cxnId="{35B4E65A-7C94-4AA7-97A1-6994335E1AA9}">
      <dgm:prSet/>
      <dgm:spPr/>
      <dgm:t>
        <a:bodyPr/>
        <a:lstStyle/>
        <a:p>
          <a:pPr algn="just" rtl="1"/>
          <a:endParaRPr lang="fr-FR" sz="1800">
            <a:cs typeface="+mj-cs"/>
          </a:endParaRPr>
        </a:p>
      </dgm:t>
    </dgm:pt>
    <dgm:pt modelId="{DE83A990-EB94-445D-BC89-9D377503F725}" type="parTrans" cxnId="{35B4E65A-7C94-4AA7-97A1-6994335E1AA9}">
      <dgm:prSet/>
      <dgm:spPr/>
      <dgm:t>
        <a:bodyPr/>
        <a:lstStyle/>
        <a:p>
          <a:pPr algn="just" rtl="1"/>
          <a:endParaRPr lang="fr-FR" sz="1800">
            <a:cs typeface="+mj-cs"/>
          </a:endParaRPr>
        </a:p>
      </dgm:t>
    </dgm:pt>
    <dgm:pt modelId="{7AFE5A62-28A7-4F39-A45A-810B8A394367}" type="pres">
      <dgm:prSet presAssocID="{D77D23CA-173F-4D5C-8263-1E8967C7615C}" presName="Name0" presStyleCnt="0">
        <dgm:presLayoutVars>
          <dgm:chMax val="7"/>
          <dgm:chPref val="7"/>
          <dgm:dir val="rev"/>
        </dgm:presLayoutVars>
      </dgm:prSet>
      <dgm:spPr/>
      <dgm:t>
        <a:bodyPr/>
        <a:lstStyle/>
        <a:p>
          <a:endParaRPr lang="fr-FR"/>
        </a:p>
      </dgm:t>
    </dgm:pt>
    <dgm:pt modelId="{15AED631-976E-4D16-BBC5-D6FFA4863421}" type="pres">
      <dgm:prSet presAssocID="{D77D23CA-173F-4D5C-8263-1E8967C7615C}" presName="Name1" presStyleCnt="0"/>
      <dgm:spPr/>
      <dgm:t>
        <a:bodyPr/>
        <a:lstStyle/>
        <a:p>
          <a:endParaRPr lang="fr-FR"/>
        </a:p>
      </dgm:t>
    </dgm:pt>
    <dgm:pt modelId="{98F638C9-ACC8-4FDC-9010-826DB43CD4F7}" type="pres">
      <dgm:prSet presAssocID="{D77D23CA-173F-4D5C-8263-1E8967C7615C}" presName="cycle" presStyleCnt="0"/>
      <dgm:spPr/>
      <dgm:t>
        <a:bodyPr/>
        <a:lstStyle/>
        <a:p>
          <a:endParaRPr lang="fr-FR"/>
        </a:p>
      </dgm:t>
    </dgm:pt>
    <dgm:pt modelId="{1BADF48E-9E0E-4B54-8244-664F20D31F5C}" type="pres">
      <dgm:prSet presAssocID="{D77D23CA-173F-4D5C-8263-1E8967C7615C}" presName="srcNode" presStyleLbl="node1" presStyleIdx="0" presStyleCnt="4"/>
      <dgm:spPr/>
      <dgm:t>
        <a:bodyPr/>
        <a:lstStyle/>
        <a:p>
          <a:endParaRPr lang="fr-FR"/>
        </a:p>
      </dgm:t>
    </dgm:pt>
    <dgm:pt modelId="{D483C232-2BAF-4B91-90AF-ADEB0E1F1457}" type="pres">
      <dgm:prSet presAssocID="{D77D23CA-173F-4D5C-8263-1E8967C7615C}" presName="conn" presStyleLbl="parChTrans1D2" presStyleIdx="0" presStyleCnt="1"/>
      <dgm:spPr/>
      <dgm:t>
        <a:bodyPr/>
        <a:lstStyle/>
        <a:p>
          <a:endParaRPr lang="fr-FR"/>
        </a:p>
      </dgm:t>
    </dgm:pt>
    <dgm:pt modelId="{955C9DA5-42BD-4DFC-9BA7-B6AC13D54652}" type="pres">
      <dgm:prSet presAssocID="{D77D23CA-173F-4D5C-8263-1E8967C7615C}" presName="extraNode" presStyleLbl="node1" presStyleIdx="0" presStyleCnt="4"/>
      <dgm:spPr/>
      <dgm:t>
        <a:bodyPr/>
        <a:lstStyle/>
        <a:p>
          <a:endParaRPr lang="fr-FR"/>
        </a:p>
      </dgm:t>
    </dgm:pt>
    <dgm:pt modelId="{482F2D0D-CDEF-4735-83A5-D82E9F2B711B}" type="pres">
      <dgm:prSet presAssocID="{D77D23CA-173F-4D5C-8263-1E8967C7615C}" presName="dstNode" presStyleLbl="node1" presStyleIdx="0" presStyleCnt="4"/>
      <dgm:spPr/>
      <dgm:t>
        <a:bodyPr/>
        <a:lstStyle/>
        <a:p>
          <a:endParaRPr lang="fr-FR"/>
        </a:p>
      </dgm:t>
    </dgm:pt>
    <dgm:pt modelId="{CD455DED-AAB2-4E88-8FFF-BFC6CFCAEAB9}" type="pres">
      <dgm:prSet presAssocID="{4C3D1141-1401-4FB1-945C-DEF90EBD927D}" presName="text_1" presStyleLbl="node1" presStyleIdx="0" presStyleCnt="4" custScaleY="135803" custLinFactNeighborX="-193" custLinFactNeighborY="-2554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81B7851-2377-4E2E-8CCE-98062E1A78CB}" type="pres">
      <dgm:prSet presAssocID="{4C3D1141-1401-4FB1-945C-DEF90EBD927D}" presName="accent_1" presStyleCnt="0"/>
      <dgm:spPr/>
      <dgm:t>
        <a:bodyPr/>
        <a:lstStyle/>
        <a:p>
          <a:endParaRPr lang="fr-FR"/>
        </a:p>
      </dgm:t>
    </dgm:pt>
    <dgm:pt modelId="{89645E9C-A294-4984-9F3B-971DA87AB492}" type="pres">
      <dgm:prSet presAssocID="{4C3D1141-1401-4FB1-945C-DEF90EBD927D}" presName="accentRepeatNode" presStyleLbl="solidFgAcc1" presStyleIdx="0" presStyleCnt="4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prstGeom prst="flowChartConnector">
          <a:avLst/>
        </a:prstGeom>
        <a:ln>
          <a:solidFill>
            <a:schemeClr val="tx1"/>
          </a:solidFill>
        </a:ln>
        <a:scene3d>
          <a:camera prst="perspectiveLeft"/>
          <a:lightRig rig="threePt" dir="t"/>
        </a:scene3d>
      </dgm:spPr>
      <dgm:t>
        <a:bodyPr/>
        <a:lstStyle/>
        <a:p>
          <a:endParaRPr lang="fr-FR"/>
        </a:p>
      </dgm:t>
    </dgm:pt>
    <dgm:pt modelId="{15946CED-7F52-43C2-981C-DF81CB16F18A}" type="pres">
      <dgm:prSet presAssocID="{240CD5BF-B283-45DF-BBF1-4FB94D84B8F1}" presName="text_2" presStyleLbl="node1" presStyleIdx="1" presStyleCnt="4" custScaleY="1318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0BFCD5D-ED68-4BA0-8C7B-28A975558EE9}" type="pres">
      <dgm:prSet presAssocID="{240CD5BF-B283-45DF-BBF1-4FB94D84B8F1}" presName="accent_2" presStyleCnt="0"/>
      <dgm:spPr/>
      <dgm:t>
        <a:bodyPr/>
        <a:lstStyle/>
        <a:p>
          <a:endParaRPr lang="fr-FR"/>
        </a:p>
      </dgm:t>
    </dgm:pt>
    <dgm:pt modelId="{0E26952D-8B91-43ED-A671-C96C7A4CAE8A}" type="pres">
      <dgm:prSet presAssocID="{240CD5BF-B283-45DF-BBF1-4FB94D84B8F1}" presName="accentRepeatNode" presStyleLbl="solidFgAcc1" presStyleIdx="1" presStyleCnt="4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>
          <a:solidFill>
            <a:schemeClr val="tx1"/>
          </a:solidFill>
        </a:ln>
        <a:scene3d>
          <a:camera prst="perspectiveLeft"/>
          <a:lightRig rig="threePt" dir="t"/>
        </a:scene3d>
      </dgm:spPr>
      <dgm:t>
        <a:bodyPr/>
        <a:lstStyle/>
        <a:p>
          <a:endParaRPr lang="fr-FR"/>
        </a:p>
      </dgm:t>
    </dgm:pt>
    <dgm:pt modelId="{6252EF68-D90E-4BD7-B80E-43E8CC200D62}" type="pres">
      <dgm:prSet presAssocID="{B41AE4C2-9219-48D9-89D1-B79A451DA981}" presName="text_3" presStyleLbl="node1" presStyleIdx="2" presStyleCnt="4" custScaleY="12774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A1E6CD1-431C-49B6-97DD-82DF0D6D0696}" type="pres">
      <dgm:prSet presAssocID="{B41AE4C2-9219-48D9-89D1-B79A451DA981}" presName="accent_3" presStyleCnt="0"/>
      <dgm:spPr/>
      <dgm:t>
        <a:bodyPr/>
        <a:lstStyle/>
        <a:p>
          <a:endParaRPr lang="fr-FR"/>
        </a:p>
      </dgm:t>
    </dgm:pt>
    <dgm:pt modelId="{93199FC1-6BDA-41B0-8B64-185695D27ED0}" type="pres">
      <dgm:prSet presAssocID="{B41AE4C2-9219-48D9-89D1-B79A451DA981}" presName="accentRepeatNode" presStyleLbl="solidFgAcc1" presStyleIdx="2" presStyleCnt="4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>
          <a:solidFill>
            <a:schemeClr val="tx1"/>
          </a:solidFill>
        </a:ln>
        <a:scene3d>
          <a:camera prst="perspectiveLeft"/>
          <a:lightRig rig="threePt" dir="t"/>
        </a:scene3d>
      </dgm:spPr>
      <dgm:t>
        <a:bodyPr/>
        <a:lstStyle/>
        <a:p>
          <a:endParaRPr lang="fr-FR"/>
        </a:p>
      </dgm:t>
    </dgm:pt>
    <dgm:pt modelId="{5D53F9B1-002C-4A52-8417-6494A5EA5FAF}" type="pres">
      <dgm:prSet presAssocID="{5B74FBA7-C89C-4E5F-8A3F-A776F3F871F8}" presName="text_4" presStyleLbl="node1" presStyleIdx="3" presStyleCnt="4" custScaleY="127743" custLinFactNeighborX="-193" custLinFactNeighborY="629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4B9AA3C-B86C-47B2-9A6A-BD9EE263F335}" type="pres">
      <dgm:prSet presAssocID="{5B74FBA7-C89C-4E5F-8A3F-A776F3F871F8}" presName="accent_4" presStyleCnt="0"/>
      <dgm:spPr/>
      <dgm:t>
        <a:bodyPr/>
        <a:lstStyle/>
        <a:p>
          <a:endParaRPr lang="fr-FR"/>
        </a:p>
      </dgm:t>
    </dgm:pt>
    <dgm:pt modelId="{AADDC87E-FCCD-4A0A-A9C1-B67343E00D54}" type="pres">
      <dgm:prSet presAssocID="{5B74FBA7-C89C-4E5F-8A3F-A776F3F871F8}" presName="accentRepeatNode" presStyleLbl="solidFgAcc1" presStyleIdx="3" presStyleCnt="4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>
          <a:solidFill>
            <a:schemeClr val="tx1"/>
          </a:solidFill>
        </a:ln>
        <a:scene3d>
          <a:camera prst="perspectiveLeft"/>
          <a:lightRig rig="threePt" dir="t"/>
        </a:scene3d>
      </dgm:spPr>
      <dgm:t>
        <a:bodyPr/>
        <a:lstStyle/>
        <a:p>
          <a:endParaRPr lang="fr-FR"/>
        </a:p>
      </dgm:t>
    </dgm:pt>
  </dgm:ptLst>
  <dgm:cxnLst>
    <dgm:cxn modelId="{35B4E65A-7C94-4AA7-97A1-6994335E1AA9}" srcId="{D77D23CA-173F-4D5C-8263-1E8967C7615C}" destId="{240CD5BF-B283-45DF-BBF1-4FB94D84B8F1}" srcOrd="1" destOrd="0" parTransId="{DE83A990-EB94-445D-BC89-9D377503F725}" sibTransId="{27A925E7-015A-401D-BAA2-AE37B1495D63}"/>
    <dgm:cxn modelId="{EB035FEE-CACD-46AF-B1D2-2D6C07E59809}" type="presOf" srcId="{4C3D1141-1401-4FB1-945C-DEF90EBD927D}" destId="{CD455DED-AAB2-4E88-8FFF-BFC6CFCAEAB9}" srcOrd="0" destOrd="0" presId="urn:microsoft.com/office/officeart/2008/layout/VerticalCurvedList"/>
    <dgm:cxn modelId="{A05D0A1A-523E-440F-9459-6E69C564300D}" srcId="{D77D23CA-173F-4D5C-8263-1E8967C7615C}" destId="{4C3D1141-1401-4FB1-945C-DEF90EBD927D}" srcOrd="0" destOrd="0" parTransId="{276F190E-793F-4B16-86EE-6A3871CFBDDE}" sibTransId="{ECC70534-B76C-4150-BABB-49EB3994773C}"/>
    <dgm:cxn modelId="{0F5CFBCE-B962-4E67-85D4-4E89B9FC7AB8}" type="presOf" srcId="{B41AE4C2-9219-48D9-89D1-B79A451DA981}" destId="{6252EF68-D90E-4BD7-B80E-43E8CC200D62}" srcOrd="0" destOrd="0" presId="urn:microsoft.com/office/officeart/2008/layout/VerticalCurvedList"/>
    <dgm:cxn modelId="{7415483B-30C6-4A6B-8089-85D6E447152A}" type="presOf" srcId="{ECC70534-B76C-4150-BABB-49EB3994773C}" destId="{D483C232-2BAF-4B91-90AF-ADEB0E1F1457}" srcOrd="0" destOrd="0" presId="urn:microsoft.com/office/officeart/2008/layout/VerticalCurvedList"/>
    <dgm:cxn modelId="{BDDA96E2-1E26-44E4-8DF7-1FC2796E997B}" type="presOf" srcId="{240CD5BF-B283-45DF-BBF1-4FB94D84B8F1}" destId="{15946CED-7F52-43C2-981C-DF81CB16F18A}" srcOrd="0" destOrd="0" presId="urn:microsoft.com/office/officeart/2008/layout/VerticalCurvedList"/>
    <dgm:cxn modelId="{2916AAB6-ED22-497C-A199-08126FEED016}" srcId="{D77D23CA-173F-4D5C-8263-1E8967C7615C}" destId="{5B74FBA7-C89C-4E5F-8A3F-A776F3F871F8}" srcOrd="3" destOrd="0" parTransId="{8A800F83-6D23-438D-AEFC-45A0B2F35309}" sibTransId="{C2B6B526-F51A-4BEA-8135-A468AAC1D0E7}"/>
    <dgm:cxn modelId="{1ACE860F-6103-4EC9-BC28-7B09DE690477}" srcId="{D77D23CA-173F-4D5C-8263-1E8967C7615C}" destId="{B41AE4C2-9219-48D9-89D1-B79A451DA981}" srcOrd="2" destOrd="0" parTransId="{F6F52795-719E-43D8-837D-F4C1F97DBC85}" sibTransId="{FC62E3E0-04C0-40A1-886B-AB3112F8DFA7}"/>
    <dgm:cxn modelId="{F36810B8-836D-4402-B35D-04AB954D5D87}" type="presOf" srcId="{D77D23CA-173F-4D5C-8263-1E8967C7615C}" destId="{7AFE5A62-28A7-4F39-A45A-810B8A394367}" srcOrd="0" destOrd="0" presId="urn:microsoft.com/office/officeart/2008/layout/VerticalCurvedList"/>
    <dgm:cxn modelId="{765B0B09-7144-43B2-8B9A-649E8A4B0035}" type="presOf" srcId="{5B74FBA7-C89C-4E5F-8A3F-A776F3F871F8}" destId="{5D53F9B1-002C-4A52-8417-6494A5EA5FAF}" srcOrd="0" destOrd="0" presId="urn:microsoft.com/office/officeart/2008/layout/VerticalCurvedList"/>
    <dgm:cxn modelId="{82240118-8322-4E25-93AA-DC84CA552626}" type="presParOf" srcId="{7AFE5A62-28A7-4F39-A45A-810B8A394367}" destId="{15AED631-976E-4D16-BBC5-D6FFA4863421}" srcOrd="0" destOrd="0" presId="urn:microsoft.com/office/officeart/2008/layout/VerticalCurvedList"/>
    <dgm:cxn modelId="{47A11B95-497E-4973-83AD-CD290BB9D758}" type="presParOf" srcId="{15AED631-976E-4D16-BBC5-D6FFA4863421}" destId="{98F638C9-ACC8-4FDC-9010-826DB43CD4F7}" srcOrd="0" destOrd="0" presId="urn:microsoft.com/office/officeart/2008/layout/VerticalCurvedList"/>
    <dgm:cxn modelId="{D9DA5166-79EE-41DF-906A-0DFCC7661D53}" type="presParOf" srcId="{98F638C9-ACC8-4FDC-9010-826DB43CD4F7}" destId="{1BADF48E-9E0E-4B54-8244-664F20D31F5C}" srcOrd="0" destOrd="0" presId="urn:microsoft.com/office/officeart/2008/layout/VerticalCurvedList"/>
    <dgm:cxn modelId="{F4EC646A-F609-4B5E-9282-F57B7F649D6A}" type="presParOf" srcId="{98F638C9-ACC8-4FDC-9010-826DB43CD4F7}" destId="{D483C232-2BAF-4B91-90AF-ADEB0E1F1457}" srcOrd="1" destOrd="0" presId="urn:microsoft.com/office/officeart/2008/layout/VerticalCurvedList"/>
    <dgm:cxn modelId="{2E948AE1-5871-40EE-8E2C-144DB598E987}" type="presParOf" srcId="{98F638C9-ACC8-4FDC-9010-826DB43CD4F7}" destId="{955C9DA5-42BD-4DFC-9BA7-B6AC13D54652}" srcOrd="2" destOrd="0" presId="urn:microsoft.com/office/officeart/2008/layout/VerticalCurvedList"/>
    <dgm:cxn modelId="{4F5509B7-91C0-447F-BC2C-8BF2413C71A4}" type="presParOf" srcId="{98F638C9-ACC8-4FDC-9010-826DB43CD4F7}" destId="{482F2D0D-CDEF-4735-83A5-D82E9F2B711B}" srcOrd="3" destOrd="0" presId="urn:microsoft.com/office/officeart/2008/layout/VerticalCurvedList"/>
    <dgm:cxn modelId="{A161A03B-205F-4DFB-A47B-899A469F2359}" type="presParOf" srcId="{15AED631-976E-4D16-BBC5-D6FFA4863421}" destId="{CD455DED-AAB2-4E88-8FFF-BFC6CFCAEAB9}" srcOrd="1" destOrd="0" presId="urn:microsoft.com/office/officeart/2008/layout/VerticalCurvedList"/>
    <dgm:cxn modelId="{6B614D20-0990-4F07-BEA1-C794A5C40AFD}" type="presParOf" srcId="{15AED631-976E-4D16-BBC5-D6FFA4863421}" destId="{681B7851-2377-4E2E-8CCE-98062E1A78CB}" srcOrd="2" destOrd="0" presId="urn:microsoft.com/office/officeart/2008/layout/VerticalCurvedList"/>
    <dgm:cxn modelId="{38A42C33-EE14-4B12-A370-F56BBBEB8029}" type="presParOf" srcId="{681B7851-2377-4E2E-8CCE-98062E1A78CB}" destId="{89645E9C-A294-4984-9F3B-971DA87AB492}" srcOrd="0" destOrd="0" presId="urn:microsoft.com/office/officeart/2008/layout/VerticalCurvedList"/>
    <dgm:cxn modelId="{219F0D62-BF38-4635-B23B-1CEA66EFFA06}" type="presParOf" srcId="{15AED631-976E-4D16-BBC5-D6FFA4863421}" destId="{15946CED-7F52-43C2-981C-DF81CB16F18A}" srcOrd="3" destOrd="0" presId="urn:microsoft.com/office/officeart/2008/layout/VerticalCurvedList"/>
    <dgm:cxn modelId="{861E0C10-E5B8-4324-92AC-D18E79B3321F}" type="presParOf" srcId="{15AED631-976E-4D16-BBC5-D6FFA4863421}" destId="{B0BFCD5D-ED68-4BA0-8C7B-28A975558EE9}" srcOrd="4" destOrd="0" presId="urn:microsoft.com/office/officeart/2008/layout/VerticalCurvedList"/>
    <dgm:cxn modelId="{B42497E0-9922-4C1B-B55C-E5A9D19A4BCB}" type="presParOf" srcId="{B0BFCD5D-ED68-4BA0-8C7B-28A975558EE9}" destId="{0E26952D-8B91-43ED-A671-C96C7A4CAE8A}" srcOrd="0" destOrd="0" presId="urn:microsoft.com/office/officeart/2008/layout/VerticalCurvedList"/>
    <dgm:cxn modelId="{1F21FBE8-78CA-4C0A-96F7-240333108B67}" type="presParOf" srcId="{15AED631-976E-4D16-BBC5-D6FFA4863421}" destId="{6252EF68-D90E-4BD7-B80E-43E8CC200D62}" srcOrd="5" destOrd="0" presId="urn:microsoft.com/office/officeart/2008/layout/VerticalCurvedList"/>
    <dgm:cxn modelId="{2DCACD86-6797-45CE-8F27-FB8BB90B7E45}" type="presParOf" srcId="{15AED631-976E-4D16-BBC5-D6FFA4863421}" destId="{5A1E6CD1-431C-49B6-97DD-82DF0D6D0696}" srcOrd="6" destOrd="0" presId="urn:microsoft.com/office/officeart/2008/layout/VerticalCurvedList"/>
    <dgm:cxn modelId="{4CA03C33-2A97-4030-AF85-D39065E38C78}" type="presParOf" srcId="{5A1E6CD1-431C-49B6-97DD-82DF0D6D0696}" destId="{93199FC1-6BDA-41B0-8B64-185695D27ED0}" srcOrd="0" destOrd="0" presId="urn:microsoft.com/office/officeart/2008/layout/VerticalCurvedList"/>
    <dgm:cxn modelId="{D6724F5F-DF0E-4557-8440-87FC81CDCC54}" type="presParOf" srcId="{15AED631-976E-4D16-BBC5-D6FFA4863421}" destId="{5D53F9B1-002C-4A52-8417-6494A5EA5FAF}" srcOrd="7" destOrd="0" presId="urn:microsoft.com/office/officeart/2008/layout/VerticalCurvedList"/>
    <dgm:cxn modelId="{87A5CCEA-52E5-4F9E-8062-59A8E5B9ECBB}" type="presParOf" srcId="{15AED631-976E-4D16-BBC5-D6FFA4863421}" destId="{E4B9AA3C-B86C-47B2-9A6A-BD9EE263F335}" srcOrd="8" destOrd="0" presId="urn:microsoft.com/office/officeart/2008/layout/VerticalCurvedList"/>
    <dgm:cxn modelId="{15E3851F-9FC0-4FB2-8F1F-FA6F8B510A9D}" type="presParOf" srcId="{E4B9AA3C-B86C-47B2-9A6A-BD9EE263F335}" destId="{AADDC87E-FCCD-4A0A-A9C1-B67343E00D5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83C232-2BAF-4B91-90AF-ADEB0E1F1457}">
      <dsp:nvSpPr>
        <dsp:cNvPr id="0" name=""/>
        <dsp:cNvSpPr/>
      </dsp:nvSpPr>
      <dsp:spPr>
        <a:xfrm>
          <a:off x="7409753" y="-964366"/>
          <a:ext cx="7504118" cy="7504118"/>
        </a:xfrm>
        <a:prstGeom prst="blockArc">
          <a:avLst>
            <a:gd name="adj1" fmla="val 8100000"/>
            <a:gd name="adj2" fmla="val 13500000"/>
            <a:gd name="adj3" fmla="val 288"/>
          </a:avLst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</dsp:sp>
    <dsp:sp modelId="{CD455DED-AAB2-4E88-8FFF-BFC6CFCAEAB9}">
      <dsp:nvSpPr>
        <dsp:cNvPr id="0" name=""/>
        <dsp:cNvSpPr/>
      </dsp:nvSpPr>
      <dsp:spPr>
        <a:xfrm>
          <a:off x="63805" y="56030"/>
          <a:ext cx="7902623" cy="1164805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60960" tIns="60960" rIns="680813" bIns="60960" numCol="1" spcCol="1270" anchor="ctr" anchorCtr="0">
          <a:noAutofit/>
        </a:bodyPr>
        <a:lstStyle/>
        <a:p>
          <a:pPr lvl="0" algn="just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TN" sz="2400" b="1" kern="1200" dirty="0" smtClean="0">
              <a:solidFill>
                <a:schemeClr val="tx1"/>
              </a:solidFill>
            </a:rPr>
            <a:t>النتائج </a:t>
          </a:r>
          <a:r>
            <a:rPr lang="ar-TN" sz="2400" b="1" kern="1200" dirty="0" err="1" smtClean="0">
              <a:solidFill>
                <a:schemeClr val="tx1"/>
              </a:solidFill>
            </a:rPr>
            <a:t>المحينة</a:t>
          </a:r>
          <a:r>
            <a:rPr lang="ar-TN" sz="2400" kern="1200" dirty="0" smtClean="0">
              <a:solidFill>
                <a:schemeClr val="tx1"/>
              </a:solidFill>
            </a:rPr>
            <a:t> </a:t>
          </a:r>
          <a:r>
            <a:rPr lang="ar-TN" sz="2400" kern="1200" dirty="0" smtClean="0"/>
            <a:t>لكامل سنة 2019 على ضوء النتائج المسجلة خلال الثمانية أشهر الأولى من السنة الجارية.</a:t>
          </a:r>
          <a:endParaRPr lang="fr-FR" sz="2400" b="1" kern="1200" dirty="0">
            <a:solidFill>
              <a:srgbClr val="FF0000"/>
            </a:solidFill>
            <a:cs typeface="+mj-cs"/>
          </a:endParaRPr>
        </a:p>
      </dsp:txBody>
      <dsp:txXfrm>
        <a:off x="63805" y="56030"/>
        <a:ext cx="7902623" cy="1164805"/>
      </dsp:txXfrm>
    </dsp:sp>
    <dsp:sp modelId="{89645E9C-A294-4984-9F3B-971DA87AB492}">
      <dsp:nvSpPr>
        <dsp:cNvPr id="0" name=""/>
        <dsp:cNvSpPr/>
      </dsp:nvSpPr>
      <dsp:spPr>
        <a:xfrm>
          <a:off x="7445606" y="321421"/>
          <a:ext cx="1072146" cy="1072146"/>
        </a:xfrm>
        <a:prstGeom prst="flowChartConnector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tx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perspectiveLeft"/>
          <a:lightRig rig="threePt" dir="t"/>
        </a:scene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</dsp:sp>
    <dsp:sp modelId="{15946CED-7F52-43C2-981C-DF81CB16F18A}">
      <dsp:nvSpPr>
        <dsp:cNvPr id="0" name=""/>
        <dsp:cNvSpPr/>
      </dsp:nvSpPr>
      <dsp:spPr>
        <a:xfrm>
          <a:off x="79057" y="1578770"/>
          <a:ext cx="7410874" cy="1131046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60960" tIns="60960" rIns="680813" bIns="60960" numCol="1" spcCol="1270" anchor="ctr" anchorCtr="0">
          <a:noAutofit/>
        </a:bodyPr>
        <a:lstStyle/>
        <a:p>
          <a:pPr lvl="0" algn="just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TN" sz="2400" b="1" kern="1200" dirty="0" smtClean="0"/>
            <a:t>تطور مختلف المؤشرات </a:t>
          </a:r>
          <a:r>
            <a:rPr lang="ar-TN" sz="2400" b="1" kern="1200" dirty="0" err="1" smtClean="0"/>
            <a:t>الإقتصادية</a:t>
          </a:r>
          <a:r>
            <a:rPr lang="ar-TN" sz="2400" b="1" kern="1200" dirty="0" smtClean="0"/>
            <a:t> </a:t>
          </a:r>
          <a:r>
            <a:rPr lang="ar-TN" sz="2400" kern="1200" dirty="0" smtClean="0"/>
            <a:t>ونسبة النمو </a:t>
          </a:r>
          <a:r>
            <a:rPr lang="ar-TN" sz="2400" b="1" kern="1200" dirty="0" smtClean="0"/>
            <a:t>لسنة 2020</a:t>
          </a:r>
          <a:endParaRPr lang="fr-FR" sz="2400" strike="sngStrike" kern="1200" dirty="0">
            <a:cs typeface="+mj-cs"/>
          </a:endParaRPr>
        </a:p>
      </dsp:txBody>
      <dsp:txXfrm>
        <a:off x="79057" y="1578770"/>
        <a:ext cx="7410874" cy="1131046"/>
      </dsp:txXfrm>
    </dsp:sp>
    <dsp:sp modelId="{0E26952D-8B91-43ED-A671-C96C7A4CAE8A}">
      <dsp:nvSpPr>
        <dsp:cNvPr id="0" name=""/>
        <dsp:cNvSpPr/>
      </dsp:nvSpPr>
      <dsp:spPr>
        <a:xfrm>
          <a:off x="6953857" y="1608220"/>
          <a:ext cx="1072146" cy="1072146"/>
        </a:xfrm>
        <a:prstGeom prst="ellipse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tx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perspectiveLeft"/>
          <a:lightRig rig="threePt" dir="t"/>
        </a:scene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</dsp:sp>
    <dsp:sp modelId="{6252EF68-D90E-4BD7-B80E-43E8CC200D62}">
      <dsp:nvSpPr>
        <dsp:cNvPr id="0" name=""/>
        <dsp:cNvSpPr/>
      </dsp:nvSpPr>
      <dsp:spPr>
        <a:xfrm>
          <a:off x="79057" y="2883255"/>
          <a:ext cx="7410874" cy="1095673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60960" tIns="60960" rIns="680813" bIns="60960" numCol="1" spcCol="1270" anchor="ctr" anchorCtr="0">
          <a:noAutofit/>
        </a:bodyPr>
        <a:lstStyle/>
        <a:p>
          <a:pPr lvl="0" algn="just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TN" sz="2400" kern="1200" dirty="0" smtClean="0"/>
            <a:t>تطور واردات السلع</a:t>
          </a:r>
          <a:r>
            <a:rPr lang="ar-TN" sz="2400" b="1" kern="1200" dirty="0" smtClean="0"/>
            <a:t> بنسبة 9.0</a:t>
          </a:r>
          <a:r>
            <a:rPr lang="en-US" sz="2400" b="1" kern="1200" dirty="0" smtClean="0"/>
            <a:t>% </a:t>
          </a:r>
          <a:r>
            <a:rPr lang="ar-TN" sz="2400" kern="1200" dirty="0" smtClean="0"/>
            <a:t> مقابل</a:t>
          </a:r>
          <a:r>
            <a:rPr lang="ar-TN" sz="2400" b="1" kern="1200" dirty="0" smtClean="0"/>
            <a:t> </a:t>
          </a:r>
          <a:r>
            <a:rPr lang="ar-TN" sz="2400" kern="1200" dirty="0" smtClean="0"/>
            <a:t>9.7 </a:t>
          </a:r>
          <a:r>
            <a:rPr lang="en-US" sz="2400" kern="1200" dirty="0" smtClean="0"/>
            <a:t>%</a:t>
          </a:r>
          <a:r>
            <a:rPr lang="ar-TN" sz="2400" kern="1200" dirty="0" smtClean="0"/>
            <a:t>  </a:t>
          </a:r>
          <a:r>
            <a:rPr lang="ar-TN" sz="2400" kern="1200" dirty="0" err="1" smtClean="0"/>
            <a:t>محينة</a:t>
          </a:r>
          <a:r>
            <a:rPr lang="ar-TN" sz="2400" kern="1200" dirty="0" smtClean="0"/>
            <a:t>  لسنة 2019</a:t>
          </a:r>
          <a:endParaRPr lang="fr-FR" sz="2400" kern="1200" dirty="0">
            <a:cs typeface="+mj-cs"/>
          </a:endParaRPr>
        </a:p>
      </dsp:txBody>
      <dsp:txXfrm>
        <a:off x="79057" y="2883255"/>
        <a:ext cx="7410874" cy="1095673"/>
      </dsp:txXfrm>
    </dsp:sp>
    <dsp:sp modelId="{93199FC1-6BDA-41B0-8B64-185695D27ED0}">
      <dsp:nvSpPr>
        <dsp:cNvPr id="0" name=""/>
        <dsp:cNvSpPr/>
      </dsp:nvSpPr>
      <dsp:spPr>
        <a:xfrm>
          <a:off x="6953857" y="2895019"/>
          <a:ext cx="1072146" cy="1072146"/>
        </a:xfrm>
        <a:prstGeom prst="ellipse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tx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perspectiveLeft"/>
          <a:lightRig rig="threePt" dir="t"/>
        </a:scene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</dsp:sp>
    <dsp:sp modelId="{5D53F9B1-002C-4A52-8417-6494A5EA5FAF}">
      <dsp:nvSpPr>
        <dsp:cNvPr id="0" name=""/>
        <dsp:cNvSpPr/>
      </dsp:nvSpPr>
      <dsp:spPr>
        <a:xfrm>
          <a:off x="63805" y="4224005"/>
          <a:ext cx="7902623" cy="1095673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60960" tIns="60960" rIns="680813" bIns="60960" numCol="1" spcCol="1270" anchor="ctr" anchorCtr="0">
          <a:noAutofit/>
        </a:bodyPr>
        <a:lstStyle/>
        <a:p>
          <a:pPr lvl="0" algn="just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TN" sz="2400" kern="1200" dirty="0" smtClean="0"/>
            <a:t>اعتماد</a:t>
          </a:r>
          <a:r>
            <a:rPr lang="ar-TN" sz="2400" b="1" kern="1200" dirty="0" smtClean="0"/>
            <a:t> معدل سعر برميل النفط</a:t>
          </a:r>
          <a:r>
            <a:rPr lang="ar-TN" sz="2400" kern="1200" dirty="0" smtClean="0"/>
            <a:t> الخام من نوع </a:t>
          </a:r>
          <a:r>
            <a:rPr lang="ar-TN" sz="2400" b="1" kern="1200" dirty="0" smtClean="0"/>
            <a:t>"</a:t>
          </a:r>
          <a:r>
            <a:rPr lang="ar-TN" sz="2400" b="1" kern="1200" dirty="0" err="1" smtClean="0"/>
            <a:t>البرنت</a:t>
          </a:r>
          <a:r>
            <a:rPr lang="ar-TN" sz="2400" b="1" kern="1200" dirty="0" smtClean="0"/>
            <a:t>"</a:t>
          </a:r>
          <a:r>
            <a:rPr lang="ar-TN" sz="2400" kern="1200" dirty="0" smtClean="0"/>
            <a:t> لكامل السنة </a:t>
          </a:r>
          <a:r>
            <a:rPr lang="ar-TN" sz="2400" kern="1200" dirty="0" err="1" smtClean="0"/>
            <a:t>بـ</a:t>
          </a:r>
          <a:r>
            <a:rPr lang="ar-TN" sz="2400" kern="1200" dirty="0" smtClean="0"/>
            <a:t> </a:t>
          </a:r>
          <a:r>
            <a:rPr lang="ar-TN" sz="2400" b="1" kern="1200" dirty="0" smtClean="0"/>
            <a:t>65 دولار للبرميل</a:t>
          </a:r>
          <a:r>
            <a:rPr lang="ar-TN" sz="2400" kern="1200" dirty="0" smtClean="0"/>
            <a:t>،.</a:t>
          </a:r>
          <a:endParaRPr lang="fr-FR" sz="2400" kern="1200" dirty="0">
            <a:cs typeface="+mj-cs"/>
          </a:endParaRPr>
        </a:p>
      </dsp:txBody>
      <dsp:txXfrm>
        <a:off x="63805" y="4224005"/>
        <a:ext cx="7902623" cy="1095673"/>
      </dsp:txXfrm>
    </dsp:sp>
    <dsp:sp modelId="{AADDC87E-FCCD-4A0A-A9C1-B67343E00D54}">
      <dsp:nvSpPr>
        <dsp:cNvPr id="0" name=""/>
        <dsp:cNvSpPr/>
      </dsp:nvSpPr>
      <dsp:spPr>
        <a:xfrm>
          <a:off x="7445606" y="4181818"/>
          <a:ext cx="1072146" cy="1072146"/>
        </a:xfrm>
        <a:prstGeom prst="ellipse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tx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perspectiveLeft"/>
          <a:lightRig rig="threePt" dir="t"/>
        </a:scene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0744356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90538" y="622300"/>
            <a:ext cx="5822950" cy="43672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sp>
      <p:sp>
        <p:nvSpPr>
          <p:cNvPr id="5123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49518" y="5332954"/>
            <a:ext cx="5794765" cy="126777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68723" y="9537045"/>
            <a:ext cx="536701" cy="18841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200"/>
            </a:lvl1pPr>
          </a:lstStyle>
          <a:p>
            <a:fld id="{459E8866-48B2-4DE0-B719-F33DBFC1370A}" type="slidenum">
              <a:rPr lang="ar-SA"/>
              <a:pPr/>
              <a:t>‹N°›</a:t>
            </a:fld>
            <a:endParaRPr lang="ar-SA"/>
          </a:p>
        </p:txBody>
      </p:sp>
      <p:sp>
        <p:nvSpPr>
          <p:cNvPr id="5128" name="doc id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605360" y="97399"/>
            <a:ext cx="65" cy="1231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800">
                <a:latin typeface="Arial" panose="020B0604020202020204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174089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117475" indent="-115888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pitchFamily="34" charset="0"/>
      <a:buChar char="▪"/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300038" indent="-180975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pitchFamily="34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427038" indent="-125413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Font typeface="Arial" pitchFamily="34" charset="0"/>
      <a:buChar char="▫"/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542925" indent="-114300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89000"/>
      <a:buFont typeface="Arial" pitchFamily="34" charset="0"/>
      <a:buChar char="-"/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xfrm>
            <a:off x="551120" y="5332953"/>
            <a:ext cx="5793163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618CA35-1448-4333-97EE-C8474966402F}" type="slidenum">
              <a:rPr lang="fr-FR"/>
              <a:pPr/>
              <a:t>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137806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F124EF-CB33-4487-9D87-A39BAE3DFD15}" type="slidenum">
              <a:rPr lang="fr-FR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8343032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F124EF-CB33-4487-9D87-A39BAE3DFD15}" type="slidenum">
              <a:rPr lang="fr-FR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195864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F124EF-CB33-4487-9D87-A39BAE3DFD15}" type="slidenum">
              <a:rPr lang="fr-FR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380714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F124EF-CB33-4487-9D87-A39BAE3DFD15}" type="slidenum">
              <a:rPr lang="fr-FR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4805272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F124EF-CB33-4487-9D87-A39BAE3DFD15}" type="slidenum">
              <a:rPr lang="fr-FR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244322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F124EF-CB33-4487-9D87-A39BAE3DFD15}" type="slidenum">
              <a:rPr lang="fr-FR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7496739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F124EF-CB33-4487-9D87-A39BAE3DFD15}" type="slidenum">
              <a:rPr lang="fr-FR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43186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dirty="0" smtClean="0">
              <a:latin typeface="Arial" pitchFamily="34" charset="0"/>
            </a:endParaRPr>
          </a:p>
        </p:txBody>
      </p:sp>
      <p:sp>
        <p:nvSpPr>
          <p:cNvPr id="3891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514A3F1-5565-43C8-99CE-0806E674A854}" type="slidenum">
              <a:rPr lang="fr-FR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821667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4301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9F36615-F674-43B6-991B-20E8C5BC0E52}" type="slidenum">
              <a:rPr lang="fr-FR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8105340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47488"/>
          </a:xfrm>
          <a:noFill/>
        </p:spPr>
        <p:txBody>
          <a:bodyPr/>
          <a:lstStyle/>
          <a:p>
            <a:endParaRPr lang="ar-TN" smtClean="0">
              <a:latin typeface="Arial" pitchFamily="34" charset="0"/>
            </a:endParaRPr>
          </a:p>
        </p:txBody>
      </p:sp>
      <p:sp>
        <p:nvSpPr>
          <p:cNvPr id="8294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5478A89-55F1-4C1B-9B37-4E54B840A99F}" type="slidenum">
              <a:rPr lang="ar-SA" altLang="ar-TN"/>
              <a:pPr/>
              <a:t>20</a:t>
            </a:fld>
            <a:endParaRPr lang="ar-SA" altLang="ar-T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F124EF-CB33-4487-9D87-A39BAE3DFD15}" type="slidenum">
              <a:rPr lang="fr-FR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8829006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xfrm>
            <a:off x="551120" y="5332953"/>
            <a:ext cx="5793163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62FF75C-16D6-4B79-961D-ED43F340E7ED}" type="slidenum">
              <a:rPr lang="fr-FR"/>
              <a:pPr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18162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F124EF-CB33-4487-9D87-A39BAE3DFD15}" type="slidenum">
              <a:rPr lang="fr-FR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70855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F124EF-CB33-4487-9D87-A39BAE3DFD15}" type="slidenum">
              <a:rPr lang="fr-FR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29971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F124EF-CB33-4487-9D87-A39BAE3DFD15}" type="slidenum">
              <a:rPr lang="fr-FR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7913769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F124EF-CB33-4487-9D87-A39BAE3DFD15}" type="slidenum">
              <a:rPr lang="fr-FR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7913769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F124EF-CB33-4487-9D87-A39BAE3DFD15}" type="slidenum">
              <a:rPr lang="fr-FR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7913769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F124EF-CB33-4487-9D87-A39BAE3DFD15}" type="slidenum">
              <a:rPr lang="fr-FR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7913769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549518" y="5332953"/>
            <a:ext cx="5794765" cy="250681"/>
          </a:xfrm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F124EF-CB33-4487-9D87-A39BAE3DFD15}" type="slidenum">
              <a:rPr lang="fr-FR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834303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4.v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5.v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c id"/>
          <p:cNvSpPr txBox="1">
            <a:spLocks noChangeArrowheads="1"/>
          </p:cNvSpPr>
          <p:nvPr/>
        </p:nvSpPr>
        <p:spPr bwMode="auto">
          <a:xfrm>
            <a:off x="8442325" y="36513"/>
            <a:ext cx="295275" cy="1222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endParaRPr lang="fr-FR" sz="800" dirty="0" smtClean="0">
              <a:latin typeface="+mn-lt"/>
              <a:ea typeface="+mn-ea"/>
            </a:endParaRPr>
          </a:p>
        </p:txBody>
      </p:sp>
      <p:grpSp>
        <p:nvGrpSpPr>
          <p:cNvPr id="5" name="McK Title Elements"/>
          <p:cNvGrpSpPr>
            <a:grpSpLocks/>
          </p:cNvGrpSpPr>
          <p:nvPr/>
        </p:nvGrpSpPr>
        <p:grpSpPr bwMode="auto">
          <a:xfrm>
            <a:off x="0" y="0"/>
            <a:ext cx="8958263" cy="6723063"/>
            <a:chOff x="0" y="0"/>
            <a:chExt cx="5643" cy="4235"/>
          </a:xfrm>
        </p:grpSpPr>
        <p:sp>
          <p:nvSpPr>
            <p:cNvPr id="6" name="McK Document type" hidden="1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fr-FR" sz="1400" smtClean="0">
                  <a:latin typeface="+mn-lt"/>
                  <a:ea typeface="+mn-ea"/>
                </a:rPr>
                <a:t>Document type</a:t>
              </a:r>
              <a:endParaRPr lang="fr-FR" sz="1400" dirty="0" smtClean="0">
                <a:latin typeface="+mn-lt"/>
                <a:ea typeface="+mn-ea"/>
              </a:endParaRPr>
            </a:p>
          </p:txBody>
        </p:sp>
        <p:sp>
          <p:nvSpPr>
            <p:cNvPr id="7" name="McK Date" hidden="1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fr-FR" sz="1400" smtClean="0">
                  <a:latin typeface="+mn-lt"/>
                  <a:ea typeface="+mn-ea"/>
                </a:rPr>
                <a:t>Date</a:t>
              </a:r>
              <a:endParaRPr lang="fr-FR" sz="1400" dirty="0" smtClean="0">
                <a:latin typeface="+mn-lt"/>
                <a:ea typeface="+mn-ea"/>
              </a:endParaRPr>
            </a:p>
          </p:txBody>
        </p:sp>
        <p:sp>
          <p:nvSpPr>
            <p:cNvPr id="8" name="TitleBottomPlaceholder" hidden="1"/>
            <p:cNvSpPr>
              <a:spLocks noChangeArrowheads="1"/>
            </p:cNvSpPr>
            <p:nvPr/>
          </p:nvSpPr>
          <p:spPr bwMode="auto">
            <a:xfrm>
              <a:off x="0" y="1410"/>
              <a:ext cx="1382" cy="2825"/>
            </a:xfrm>
            <a:prstGeom prst="rect">
              <a:avLst/>
            </a:prstGeom>
            <a:solidFill>
              <a:srgbClr val="0065CC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fr-FR" smtClean="0"/>
            </a:p>
          </p:txBody>
        </p:sp>
        <p:sp>
          <p:nvSpPr>
            <p:cNvPr id="9" name="TitleTopPlaceholder" hidden="1"/>
            <p:cNvSpPr>
              <a:spLocks noChangeArrowheads="1"/>
            </p:cNvSpPr>
            <p:nvPr/>
          </p:nvSpPr>
          <p:spPr bwMode="auto">
            <a:xfrm>
              <a:off x="0" y="0"/>
              <a:ext cx="1382" cy="1410"/>
            </a:xfrm>
            <a:prstGeom prst="rect">
              <a:avLst/>
            </a:prstGeom>
            <a:solidFill>
              <a:srgbClr val="91AFFF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fr-FR" smtClean="0"/>
            </a:p>
          </p:txBody>
        </p:sp>
        <p:sp>
          <p:nvSpPr>
            <p:cNvPr id="10" name="Rectangle 1189" hidden="1"/>
            <p:cNvSpPr>
              <a:spLocks noChangeArrowheads="1"/>
            </p:cNvSpPr>
            <p:nvPr/>
          </p:nvSpPr>
          <p:spPr bwMode="auto">
            <a:xfrm>
              <a:off x="0" y="0"/>
              <a:ext cx="5643" cy="4234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fr-FR" smtClean="0"/>
            </a:p>
          </p:txBody>
        </p:sp>
      </p:grpSp>
      <p:pic>
        <p:nvPicPr>
          <p:cNvPr id="11" name="TitleBottomBarBW" hidden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73913" y="6443663"/>
            <a:ext cx="1636712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640013" y="2133601"/>
            <a:ext cx="4935537" cy="995444"/>
          </a:xfrm>
          <a:prstGeom prst="rect">
            <a:avLst/>
          </a:prstGeom>
        </p:spPr>
        <p:txBody>
          <a:bodyPr/>
          <a:lstStyle>
            <a:lvl1pPr>
              <a:defRPr sz="32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fr-FR" noProof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640013" y="3867150"/>
            <a:ext cx="4935537" cy="215444"/>
          </a:xfrm>
        </p:spPr>
        <p:txBody>
          <a:bodyPr/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fr-FR" noProof="0" smtClean="0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69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57382" name="think-cell Slide" r:id="rId3" imgW="360" imgH="360" progId="">
              <p:embed/>
            </p:oleObj>
          </a:graphicData>
        </a:graphic>
      </p:graphicFrame>
      <p:sp>
        <p:nvSpPr>
          <p:cNvPr id="4" name="SlideBottomBar"/>
          <p:cNvSpPr>
            <a:spLocks noChangeArrowheads="1"/>
          </p:cNvSpPr>
          <p:nvPr/>
        </p:nvSpPr>
        <p:spPr bwMode="gray">
          <a:xfrm>
            <a:off x="0" y="6300788"/>
            <a:ext cx="8961438" cy="422275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  <a:extLst/>
        </p:spPr>
        <p:txBody>
          <a:bodyPr wrap="none" lIns="91420" tIns="45710" rIns="91420" bIns="45710" anchor="ctr"/>
          <a:lstStyle/>
          <a:p>
            <a:pPr eaLnBrk="1" hangingPunct="1">
              <a:defRPr/>
            </a:pPr>
            <a:endParaRPr lang="fr-FR" dirty="0">
              <a:solidFill>
                <a:schemeClr val="tx2"/>
              </a:solidFill>
              <a:latin typeface="+mn-lt"/>
              <a:ea typeface="+mn-ea"/>
            </a:endParaRPr>
          </a:p>
        </p:txBody>
      </p:sp>
      <p:sp>
        <p:nvSpPr>
          <p:cNvPr id="5" name="doc id"/>
          <p:cNvSpPr>
            <a:spLocks noChangeArrowheads="1"/>
          </p:cNvSpPr>
          <p:nvPr/>
        </p:nvSpPr>
        <p:spPr bwMode="auto">
          <a:xfrm>
            <a:off x="8081963" y="36513"/>
            <a:ext cx="657225" cy="122237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endParaRPr lang="fr-FR" sz="800" smtClean="0">
              <a:solidFill>
                <a:schemeClr val="tx2"/>
              </a:solidFill>
            </a:endParaRPr>
          </a:p>
        </p:txBody>
      </p:sp>
      <p:sp>
        <p:nvSpPr>
          <p:cNvPr id="6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858837" cy="2159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fr-FR" sz="1400" smtClean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7" name="McK 3. Unit of measure" hidden="1"/>
          <p:cNvSpPr txBox="1">
            <a:spLocks noChangeArrowheads="1"/>
          </p:cNvSpPr>
          <p:nvPr/>
        </p:nvSpPr>
        <p:spPr bwMode="auto">
          <a:xfrm>
            <a:off x="119063" y="531813"/>
            <a:ext cx="8618537" cy="2460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sz="1600" smtClean="0">
                <a:solidFill>
                  <a:srgbClr val="808080"/>
                </a:solidFill>
                <a:latin typeface="+mn-lt"/>
                <a:ea typeface="+mn-ea"/>
              </a:rPr>
              <a:t>Unit of measure</a:t>
            </a:r>
            <a:endParaRPr lang="fr-FR" sz="1600" dirty="0" smtClean="0">
              <a:solidFill>
                <a:srgbClr val="808080"/>
              </a:solidFill>
              <a:latin typeface="+mn-lt"/>
              <a:ea typeface="+mn-ea"/>
            </a:endParaRPr>
          </a:p>
        </p:txBody>
      </p:sp>
      <p:grpSp>
        <p:nvGrpSpPr>
          <p:cNvPr id="8" name="McK Slide Elements" hidden="1"/>
          <p:cNvGrpSpPr>
            <a:grpSpLocks/>
          </p:cNvGrpSpPr>
          <p:nvPr/>
        </p:nvGrpSpPr>
        <p:grpSpPr bwMode="auto">
          <a:xfrm>
            <a:off x="119063" y="6080125"/>
            <a:ext cx="8548687" cy="508000"/>
            <a:chOff x="75" y="3830"/>
            <a:chExt cx="5385" cy="320"/>
          </a:xfrm>
        </p:grpSpPr>
        <p:sp>
          <p:nvSpPr>
            <p:cNvPr id="9" name="McK 4. Footnote"/>
            <p:cNvSpPr txBox="1">
              <a:spLocks noChangeArrowheads="1"/>
            </p:cNvSpPr>
            <p:nvPr/>
          </p:nvSpPr>
          <p:spPr bwMode="gray">
            <a:xfrm>
              <a:off x="75" y="3830"/>
              <a:ext cx="5385" cy="96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fr-FR" sz="1000" smtClean="0">
                  <a:latin typeface="+mn-lt"/>
                  <a:ea typeface="+mn-ea"/>
                </a:rPr>
                <a:t>1 Footnote</a:t>
              </a:r>
              <a:endParaRPr lang="fr-FR" sz="1000" dirty="0" smtClean="0">
                <a:latin typeface="+mn-lt"/>
                <a:ea typeface="+mn-ea"/>
              </a:endParaRPr>
            </a:p>
          </p:txBody>
        </p:sp>
        <p:sp>
          <p:nvSpPr>
            <p:cNvPr id="10" name="McK 5. Source"/>
            <p:cNvSpPr>
              <a:spLocks noChangeArrowheads="1"/>
            </p:cNvSpPr>
            <p:nvPr/>
          </p:nvSpPr>
          <p:spPr bwMode="gray">
            <a:xfrm>
              <a:off x="75" y="4054"/>
              <a:ext cx="4323" cy="9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tIns="0" rIns="0" bIns="0" anchor="ctr">
              <a:spAutoFit/>
            </a:bodyPr>
            <a:lstStyle>
              <a:lvl1pPr marL="608013" indent="-608013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fr-FR" sz="1000" smtClean="0">
                  <a:solidFill>
                    <a:schemeClr val="bg1"/>
                  </a:solidFill>
                </a:rPr>
                <a:t>SOURCE: Source</a:t>
              </a:r>
            </a:p>
          </p:txBody>
        </p:sp>
      </p:grpSp>
      <p:grpSp>
        <p:nvGrpSpPr>
          <p:cNvPr id="11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2" name="AutoShape 249"/>
            <p:cNvCxnSpPr>
              <a:cxnSpLocks noChangeShapeType="1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</p:spPr>
        </p:cxnSp>
        <p:sp>
          <p:nvSpPr>
            <p:cNvPr id="13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xtLst/>
          </p:spPr>
          <p:txBody>
            <a:bodyPr lIns="0" tIns="0" rIns="0" bIns="18288" anchor="b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fr-FR" b="1" smtClean="0"/>
                <a:t>Title</a:t>
              </a:r>
            </a:p>
            <a:p>
              <a:pPr eaLnBrk="1" hangingPunct="1">
                <a:defRPr/>
              </a:pPr>
              <a:r>
                <a:rPr lang="fr-FR" smtClean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sp>
        <p:nvSpPr>
          <p:cNvPr id="14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/>
            <a:fld id="{52F61A65-FAA7-40B4-B6E1-407E3E1145D2}" type="slidenum">
              <a:rPr lang="fr-FR" sz="1000">
                <a:solidFill>
                  <a:schemeClr val="bg1"/>
                </a:solidFill>
              </a:rPr>
              <a:pPr eaLnBrk="1" hangingPunct="1"/>
              <a:t>‹N°›</a:t>
            </a:fld>
            <a:endParaRPr lang="fr-FR" sz="1000">
              <a:solidFill>
                <a:schemeClr val="bg1"/>
              </a:solidFill>
            </a:endParaRPr>
          </a:p>
        </p:txBody>
      </p:sp>
      <p:sp>
        <p:nvSpPr>
          <p:cNvPr id="15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/>
            <a:fld id="{23CE0869-BC71-41D5-A83C-DCC9205FFF96}" type="slidenum">
              <a:rPr lang="fr-FR" sz="1000">
                <a:solidFill>
                  <a:schemeClr val="bg1"/>
                </a:solidFill>
              </a:rPr>
              <a:pPr eaLnBrk="1" hangingPunct="1"/>
              <a:t>‹N°›</a:t>
            </a:fld>
            <a:endParaRPr lang="fr-FR" sz="1000">
              <a:solidFill>
                <a:schemeClr val="bg1"/>
              </a:solidFill>
            </a:endParaRPr>
          </a:p>
        </p:txBody>
      </p:sp>
      <p:sp>
        <p:nvSpPr>
          <p:cNvPr id="16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/>
            <a:fld id="{D5DBD453-F9EB-429B-BCFA-6DF3946A8192}" type="slidenum">
              <a:rPr lang="fr-FR" sz="1000">
                <a:solidFill>
                  <a:schemeClr val="bg1"/>
                </a:solidFill>
              </a:rPr>
              <a:pPr eaLnBrk="1" hangingPunct="1"/>
              <a:t>‹N°›</a:t>
            </a:fld>
            <a:endParaRPr lang="fr-FR" sz="1000">
              <a:solidFill>
                <a:schemeClr val="bg1"/>
              </a:solidFill>
            </a:endParaRPr>
          </a:p>
        </p:txBody>
      </p:sp>
      <p:sp>
        <p:nvSpPr>
          <p:cNvPr id="2" name="McK 2. Slide Title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69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58406" name="think-cell Slide" r:id="rId3" imgW="360" imgH="360" progId="">
              <p:embed/>
            </p:oleObj>
          </a:graphicData>
        </a:graphic>
      </p:graphicFrame>
      <p:sp>
        <p:nvSpPr>
          <p:cNvPr id="5" name="SlideBottomBar"/>
          <p:cNvSpPr>
            <a:spLocks noChangeArrowheads="1"/>
          </p:cNvSpPr>
          <p:nvPr/>
        </p:nvSpPr>
        <p:spPr bwMode="gray">
          <a:xfrm>
            <a:off x="0" y="6300788"/>
            <a:ext cx="8961438" cy="422275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  <a:extLst/>
        </p:spPr>
        <p:txBody>
          <a:bodyPr wrap="none" lIns="91420" tIns="45710" rIns="91420" bIns="45710" anchor="ctr"/>
          <a:lstStyle/>
          <a:p>
            <a:pPr eaLnBrk="1" hangingPunct="1">
              <a:defRPr/>
            </a:pPr>
            <a:endParaRPr lang="fr-FR" dirty="0">
              <a:solidFill>
                <a:schemeClr val="tx2"/>
              </a:solidFill>
              <a:latin typeface="+mn-lt"/>
              <a:ea typeface="+mn-ea"/>
            </a:endParaRPr>
          </a:p>
        </p:txBody>
      </p:sp>
      <p:sp>
        <p:nvSpPr>
          <p:cNvPr id="6" name="doc id"/>
          <p:cNvSpPr>
            <a:spLocks noChangeArrowheads="1"/>
          </p:cNvSpPr>
          <p:nvPr/>
        </p:nvSpPr>
        <p:spPr bwMode="auto">
          <a:xfrm>
            <a:off x="8081963" y="36513"/>
            <a:ext cx="657225" cy="122237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endParaRPr lang="fr-FR" sz="800" smtClean="0">
              <a:solidFill>
                <a:schemeClr val="tx2"/>
              </a:solidFill>
            </a:endParaRPr>
          </a:p>
        </p:txBody>
      </p:sp>
      <p:sp>
        <p:nvSpPr>
          <p:cNvPr id="7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858837" cy="2159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fr-FR" sz="1400" smtClean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8" name="McK 3. Unit of measure" hidden="1"/>
          <p:cNvSpPr txBox="1">
            <a:spLocks noChangeArrowheads="1"/>
          </p:cNvSpPr>
          <p:nvPr/>
        </p:nvSpPr>
        <p:spPr bwMode="auto">
          <a:xfrm>
            <a:off x="119063" y="531813"/>
            <a:ext cx="8618537" cy="2460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sz="1600" smtClean="0">
                <a:solidFill>
                  <a:srgbClr val="808080"/>
                </a:solidFill>
                <a:latin typeface="+mn-lt"/>
                <a:ea typeface="+mn-ea"/>
              </a:rPr>
              <a:t>Unit of measure</a:t>
            </a:r>
            <a:endParaRPr lang="fr-FR" sz="1600" dirty="0" smtClean="0">
              <a:solidFill>
                <a:srgbClr val="808080"/>
              </a:solidFill>
              <a:latin typeface="+mn-lt"/>
              <a:ea typeface="+mn-ea"/>
            </a:endParaRPr>
          </a:p>
        </p:txBody>
      </p:sp>
      <p:grpSp>
        <p:nvGrpSpPr>
          <p:cNvPr id="9" name="McK Slide Elements" hidden="1"/>
          <p:cNvGrpSpPr>
            <a:grpSpLocks/>
          </p:cNvGrpSpPr>
          <p:nvPr/>
        </p:nvGrpSpPr>
        <p:grpSpPr bwMode="auto">
          <a:xfrm>
            <a:off x="119063" y="6080125"/>
            <a:ext cx="8548687" cy="508000"/>
            <a:chOff x="75" y="3830"/>
            <a:chExt cx="5385" cy="320"/>
          </a:xfrm>
        </p:grpSpPr>
        <p:sp>
          <p:nvSpPr>
            <p:cNvPr id="10" name="McK 4. Footnote"/>
            <p:cNvSpPr txBox="1">
              <a:spLocks noChangeArrowheads="1"/>
            </p:cNvSpPr>
            <p:nvPr/>
          </p:nvSpPr>
          <p:spPr bwMode="gray">
            <a:xfrm>
              <a:off x="75" y="3830"/>
              <a:ext cx="5385" cy="96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fr-FR" sz="1000" smtClean="0">
                  <a:latin typeface="+mn-lt"/>
                  <a:ea typeface="+mn-ea"/>
                </a:rPr>
                <a:t>1 Footnote</a:t>
              </a:r>
              <a:endParaRPr lang="fr-FR" sz="1000" dirty="0" smtClean="0">
                <a:latin typeface="+mn-lt"/>
                <a:ea typeface="+mn-ea"/>
              </a:endParaRPr>
            </a:p>
          </p:txBody>
        </p:sp>
        <p:sp>
          <p:nvSpPr>
            <p:cNvPr id="11" name="McK 5. Source"/>
            <p:cNvSpPr>
              <a:spLocks noChangeArrowheads="1"/>
            </p:cNvSpPr>
            <p:nvPr/>
          </p:nvSpPr>
          <p:spPr bwMode="gray">
            <a:xfrm>
              <a:off x="75" y="4054"/>
              <a:ext cx="4323" cy="9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tIns="0" rIns="0" bIns="0" anchor="ctr">
              <a:spAutoFit/>
            </a:bodyPr>
            <a:lstStyle>
              <a:lvl1pPr marL="608013" indent="-608013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fr-FR" sz="1000" smtClean="0">
                  <a:solidFill>
                    <a:schemeClr val="bg1"/>
                  </a:solidFill>
                </a:rPr>
                <a:t>SOURCE: Source</a:t>
              </a:r>
            </a:p>
          </p:txBody>
        </p:sp>
      </p:grpSp>
      <p:grpSp>
        <p:nvGrpSpPr>
          <p:cNvPr id="12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3" name="AutoShape 249"/>
            <p:cNvCxnSpPr>
              <a:cxnSpLocks noChangeShapeType="1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</p:spPr>
        </p:cxnSp>
        <p:sp>
          <p:nvSpPr>
            <p:cNvPr id="14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xtLst/>
          </p:spPr>
          <p:txBody>
            <a:bodyPr lIns="0" tIns="0" rIns="0" bIns="18288" anchor="b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fr-FR" b="1" smtClean="0"/>
                <a:t>Title</a:t>
              </a:r>
            </a:p>
            <a:p>
              <a:pPr eaLnBrk="1" hangingPunct="1">
                <a:defRPr/>
              </a:pPr>
              <a:r>
                <a:rPr lang="fr-FR" smtClean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sp>
        <p:nvSpPr>
          <p:cNvPr id="15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/>
            <a:fld id="{9C60F328-E496-4481-B0E9-7B7944015A02}" type="slidenum">
              <a:rPr lang="fr-FR" sz="1000">
                <a:solidFill>
                  <a:schemeClr val="bg1"/>
                </a:solidFill>
              </a:rPr>
              <a:pPr eaLnBrk="1" hangingPunct="1"/>
              <a:t>‹N°›</a:t>
            </a:fld>
            <a:endParaRPr lang="fr-FR" sz="1000">
              <a:solidFill>
                <a:schemeClr val="bg1"/>
              </a:solidFill>
            </a:endParaRPr>
          </a:p>
        </p:txBody>
      </p:sp>
      <p:sp>
        <p:nvSpPr>
          <p:cNvPr id="16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/>
            <a:fld id="{35258C5F-D0DC-4494-A1D7-66074AEB9350}" type="slidenum">
              <a:rPr lang="fr-FR" sz="1000">
                <a:solidFill>
                  <a:schemeClr val="bg1"/>
                </a:solidFill>
              </a:rPr>
              <a:pPr eaLnBrk="1" hangingPunct="1"/>
              <a:t>‹N°›</a:t>
            </a:fld>
            <a:endParaRPr lang="fr-FR" sz="1000">
              <a:solidFill>
                <a:schemeClr val="bg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52563" y="1951038"/>
            <a:ext cx="4302125" cy="147732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1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47675" y="6229350"/>
            <a:ext cx="2090738" cy="35877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18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062288" y="6229350"/>
            <a:ext cx="2836862" cy="35877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1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423025" y="6229350"/>
            <a:ext cx="2090738" cy="358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9D88657-FC5E-4639-9F19-759E8D096C89}" type="slidenum">
              <a:rPr lang="fr-BE"/>
              <a:pPr/>
              <a:t>‹N°›</a:t>
            </a:fld>
            <a:endParaRPr lang="fr-BE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69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59430" name="think-cell Slide" r:id="rId3" imgW="360" imgH="360" progId="">
              <p:embed/>
            </p:oleObj>
          </a:graphicData>
        </a:graphic>
      </p:graphicFrame>
      <p:sp>
        <p:nvSpPr>
          <p:cNvPr id="4" name="SlideBottomBar"/>
          <p:cNvSpPr>
            <a:spLocks noChangeArrowheads="1"/>
          </p:cNvSpPr>
          <p:nvPr/>
        </p:nvSpPr>
        <p:spPr bwMode="gray">
          <a:xfrm>
            <a:off x="0" y="6300788"/>
            <a:ext cx="8961438" cy="422275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  <a:extLst/>
        </p:spPr>
        <p:txBody>
          <a:bodyPr wrap="none" lIns="91420" tIns="45710" rIns="91420" bIns="45710" anchor="ctr"/>
          <a:lstStyle/>
          <a:p>
            <a:pPr eaLnBrk="1" hangingPunct="1">
              <a:defRPr/>
            </a:pPr>
            <a:endParaRPr lang="fr-FR" dirty="0">
              <a:solidFill>
                <a:schemeClr val="tx2"/>
              </a:solidFill>
              <a:latin typeface="+mn-lt"/>
              <a:ea typeface="+mn-ea"/>
            </a:endParaRPr>
          </a:p>
        </p:txBody>
      </p:sp>
      <p:sp>
        <p:nvSpPr>
          <p:cNvPr id="5" name="doc id"/>
          <p:cNvSpPr>
            <a:spLocks noChangeArrowheads="1"/>
          </p:cNvSpPr>
          <p:nvPr/>
        </p:nvSpPr>
        <p:spPr bwMode="auto">
          <a:xfrm>
            <a:off x="8081963" y="36513"/>
            <a:ext cx="657225" cy="122237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endParaRPr lang="fr-FR" sz="800" smtClean="0">
              <a:solidFill>
                <a:schemeClr val="tx2"/>
              </a:solidFill>
            </a:endParaRPr>
          </a:p>
        </p:txBody>
      </p:sp>
      <p:sp>
        <p:nvSpPr>
          <p:cNvPr id="6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858837" cy="2159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fr-FR" sz="1400" smtClean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7" name="McK 3. Unit of measure" hidden="1"/>
          <p:cNvSpPr txBox="1">
            <a:spLocks noChangeArrowheads="1"/>
          </p:cNvSpPr>
          <p:nvPr/>
        </p:nvSpPr>
        <p:spPr bwMode="auto">
          <a:xfrm>
            <a:off x="119063" y="531813"/>
            <a:ext cx="8618537" cy="2460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sz="1600" smtClean="0">
                <a:solidFill>
                  <a:srgbClr val="808080"/>
                </a:solidFill>
                <a:latin typeface="+mn-lt"/>
                <a:ea typeface="+mn-ea"/>
              </a:rPr>
              <a:t>Unit of measure</a:t>
            </a:r>
            <a:endParaRPr lang="fr-FR" sz="1600" dirty="0" smtClean="0">
              <a:solidFill>
                <a:srgbClr val="808080"/>
              </a:solidFill>
              <a:latin typeface="+mn-lt"/>
              <a:ea typeface="+mn-ea"/>
            </a:endParaRPr>
          </a:p>
        </p:txBody>
      </p:sp>
      <p:grpSp>
        <p:nvGrpSpPr>
          <p:cNvPr id="8" name="McK Slide Elements" hidden="1"/>
          <p:cNvGrpSpPr>
            <a:grpSpLocks/>
          </p:cNvGrpSpPr>
          <p:nvPr/>
        </p:nvGrpSpPr>
        <p:grpSpPr bwMode="auto">
          <a:xfrm>
            <a:off x="119063" y="6080125"/>
            <a:ext cx="8548687" cy="508000"/>
            <a:chOff x="75" y="3830"/>
            <a:chExt cx="5385" cy="320"/>
          </a:xfrm>
        </p:grpSpPr>
        <p:sp>
          <p:nvSpPr>
            <p:cNvPr id="9" name="McK 4. Footnote"/>
            <p:cNvSpPr txBox="1">
              <a:spLocks noChangeArrowheads="1"/>
            </p:cNvSpPr>
            <p:nvPr/>
          </p:nvSpPr>
          <p:spPr bwMode="gray">
            <a:xfrm>
              <a:off x="75" y="3830"/>
              <a:ext cx="5385" cy="96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fr-FR" sz="1000" smtClean="0">
                  <a:latin typeface="+mn-lt"/>
                  <a:ea typeface="+mn-ea"/>
                </a:rPr>
                <a:t>1 Footnote</a:t>
              </a:r>
              <a:endParaRPr lang="fr-FR" sz="1000" dirty="0" smtClean="0">
                <a:latin typeface="+mn-lt"/>
                <a:ea typeface="+mn-ea"/>
              </a:endParaRPr>
            </a:p>
          </p:txBody>
        </p:sp>
        <p:sp>
          <p:nvSpPr>
            <p:cNvPr id="10" name="McK 5. Source"/>
            <p:cNvSpPr>
              <a:spLocks noChangeArrowheads="1"/>
            </p:cNvSpPr>
            <p:nvPr/>
          </p:nvSpPr>
          <p:spPr bwMode="gray">
            <a:xfrm>
              <a:off x="75" y="4054"/>
              <a:ext cx="4323" cy="9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tIns="0" rIns="0" bIns="0" anchor="ctr">
              <a:spAutoFit/>
            </a:bodyPr>
            <a:lstStyle>
              <a:lvl1pPr marL="608013" indent="-608013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fr-FR" sz="1000" smtClean="0">
                  <a:solidFill>
                    <a:schemeClr val="bg1"/>
                  </a:solidFill>
                </a:rPr>
                <a:t>SOURCE: Source</a:t>
              </a:r>
            </a:p>
          </p:txBody>
        </p:sp>
      </p:grpSp>
      <p:grpSp>
        <p:nvGrpSpPr>
          <p:cNvPr id="11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2" name="AutoShape 249"/>
            <p:cNvCxnSpPr>
              <a:cxnSpLocks noChangeShapeType="1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</p:spPr>
        </p:cxnSp>
        <p:sp>
          <p:nvSpPr>
            <p:cNvPr id="13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xtLst/>
          </p:spPr>
          <p:txBody>
            <a:bodyPr lIns="0" tIns="0" rIns="0" bIns="18288" anchor="b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fr-FR" b="1" smtClean="0"/>
                <a:t>Title</a:t>
              </a:r>
            </a:p>
            <a:p>
              <a:pPr eaLnBrk="1" hangingPunct="1">
                <a:defRPr/>
              </a:pPr>
              <a:r>
                <a:rPr lang="fr-FR" smtClean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sp>
        <p:nvSpPr>
          <p:cNvPr id="14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/>
            <a:fld id="{C9BAF26A-6ED8-4FE8-8412-C1BB3FA1CF71}" type="slidenum">
              <a:rPr lang="fr-FR" sz="1000">
                <a:solidFill>
                  <a:schemeClr val="bg1"/>
                </a:solidFill>
              </a:rPr>
              <a:pPr eaLnBrk="1" hangingPunct="1"/>
              <a:t>‹N°›</a:t>
            </a:fld>
            <a:endParaRPr lang="fr-FR" sz="1000">
              <a:solidFill>
                <a:schemeClr val="bg1"/>
              </a:solidFill>
            </a:endParaRPr>
          </a:p>
        </p:txBody>
      </p:sp>
      <p:sp>
        <p:nvSpPr>
          <p:cNvPr id="15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/>
            <a:fld id="{B50705BA-EAC3-4555-B8DC-4D18CFBC1515}" type="slidenum">
              <a:rPr lang="fr-FR" sz="1000">
                <a:solidFill>
                  <a:schemeClr val="bg1"/>
                </a:solidFill>
              </a:rPr>
              <a:pPr eaLnBrk="1" hangingPunct="1"/>
              <a:t>‹N°›</a:t>
            </a:fld>
            <a:endParaRPr lang="fr-FR" sz="1000">
              <a:solidFill>
                <a:schemeClr val="bg1"/>
              </a:solidFill>
            </a:endParaRPr>
          </a:p>
        </p:txBody>
      </p:sp>
      <p:sp>
        <p:nvSpPr>
          <p:cNvPr id="16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/>
            <a:fld id="{F4DF4F1F-6831-4A36-8E54-8F348B8E2D12}" type="slidenum">
              <a:rPr lang="fr-FR" sz="1000">
                <a:solidFill>
                  <a:schemeClr val="bg1"/>
                </a:solidFill>
              </a:rPr>
              <a:pPr eaLnBrk="1" hangingPunct="1"/>
              <a:t>‹N°›</a:t>
            </a:fld>
            <a:endParaRPr lang="fr-FR" sz="1000">
              <a:solidFill>
                <a:schemeClr val="bg1"/>
              </a:solidFill>
            </a:endParaRPr>
          </a:p>
        </p:txBody>
      </p:sp>
      <p:sp>
        <p:nvSpPr>
          <p:cNvPr id="2" name="McK 2. Slide Title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6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90114" name="think-cell Slide" r:id="rId3" imgW="360" imgH="360" progId="">
              <p:embed/>
            </p:oleObj>
          </a:graphicData>
        </a:graphic>
      </p:graphicFrame>
      <p:sp>
        <p:nvSpPr>
          <p:cNvPr id="5" name="SlideBottomBar"/>
          <p:cNvSpPr>
            <a:spLocks noChangeArrowheads="1"/>
          </p:cNvSpPr>
          <p:nvPr/>
        </p:nvSpPr>
        <p:spPr bwMode="gray">
          <a:xfrm>
            <a:off x="0" y="6300788"/>
            <a:ext cx="8961438" cy="422275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  <a:extLst/>
        </p:spPr>
        <p:txBody>
          <a:bodyPr wrap="none" lIns="91420" tIns="45710" rIns="91420" bIns="45710" anchor="ctr"/>
          <a:lstStyle/>
          <a:p>
            <a:pPr eaLnBrk="1" hangingPunct="1">
              <a:defRPr/>
            </a:pPr>
            <a:endParaRPr lang="fr-FR" dirty="0">
              <a:solidFill>
                <a:srgbClr val="464646"/>
              </a:solidFill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6" name="doc id"/>
          <p:cNvSpPr>
            <a:spLocks noChangeArrowheads="1"/>
          </p:cNvSpPr>
          <p:nvPr/>
        </p:nvSpPr>
        <p:spPr bwMode="auto">
          <a:xfrm>
            <a:off x="8081963" y="36513"/>
            <a:ext cx="657225" cy="122237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endParaRPr lang="fr-FR" sz="800" smtClean="0">
              <a:solidFill>
                <a:srgbClr val="464646"/>
              </a:solidFill>
              <a:cs typeface="Arial" pitchFamily="34" charset="0"/>
            </a:endParaRPr>
          </a:p>
        </p:txBody>
      </p:sp>
      <p:sp>
        <p:nvSpPr>
          <p:cNvPr id="7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858837" cy="2159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fr-FR" sz="1400" smtClean="0">
                <a:solidFill>
                  <a:srgbClr val="808080"/>
                </a:solidFill>
                <a:cs typeface="Arial" pitchFamily="34" charset="0"/>
              </a:rPr>
              <a:t>TRACKER</a:t>
            </a:r>
          </a:p>
        </p:txBody>
      </p:sp>
      <p:sp>
        <p:nvSpPr>
          <p:cNvPr id="8" name="McK 3. Unit of measure" hidden="1"/>
          <p:cNvSpPr txBox="1">
            <a:spLocks noChangeArrowheads="1"/>
          </p:cNvSpPr>
          <p:nvPr/>
        </p:nvSpPr>
        <p:spPr bwMode="auto">
          <a:xfrm>
            <a:off x="119063" y="531813"/>
            <a:ext cx="8618537" cy="2460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sz="1600" smtClean="0">
                <a:solidFill>
                  <a:srgbClr val="808080"/>
                </a:solidFill>
                <a:latin typeface="Arial"/>
                <a:ea typeface="+mn-ea"/>
                <a:cs typeface="Arial" pitchFamily="34" charset="0"/>
              </a:rPr>
              <a:t>Unit of measure</a:t>
            </a:r>
            <a:endParaRPr lang="fr-FR" sz="1600" dirty="0" smtClean="0">
              <a:solidFill>
                <a:srgbClr val="808080"/>
              </a:solidFill>
              <a:latin typeface="Arial"/>
              <a:ea typeface="+mn-ea"/>
              <a:cs typeface="Arial" pitchFamily="34" charset="0"/>
            </a:endParaRPr>
          </a:p>
        </p:txBody>
      </p:sp>
      <p:grpSp>
        <p:nvGrpSpPr>
          <p:cNvPr id="9" name="McK Slide Elements" hidden="1"/>
          <p:cNvGrpSpPr>
            <a:grpSpLocks/>
          </p:cNvGrpSpPr>
          <p:nvPr/>
        </p:nvGrpSpPr>
        <p:grpSpPr bwMode="auto">
          <a:xfrm>
            <a:off x="119063" y="6080125"/>
            <a:ext cx="8548687" cy="508000"/>
            <a:chOff x="75" y="3830"/>
            <a:chExt cx="5385" cy="320"/>
          </a:xfrm>
        </p:grpSpPr>
        <p:sp>
          <p:nvSpPr>
            <p:cNvPr id="10" name="McK 4. Footnote"/>
            <p:cNvSpPr txBox="1">
              <a:spLocks noChangeArrowheads="1"/>
            </p:cNvSpPr>
            <p:nvPr/>
          </p:nvSpPr>
          <p:spPr bwMode="gray">
            <a:xfrm>
              <a:off x="75" y="3830"/>
              <a:ext cx="5385" cy="96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fr-FR" sz="1000" smtClean="0">
                  <a:solidFill>
                    <a:srgbClr val="000000"/>
                  </a:solidFill>
                  <a:latin typeface="Arial"/>
                  <a:ea typeface="+mn-ea"/>
                  <a:cs typeface="Arial" pitchFamily="34" charset="0"/>
                </a:rPr>
                <a:t>1 Footnote</a:t>
              </a:r>
              <a:endParaRPr lang="fr-FR" sz="1000" dirty="0" smtClean="0">
                <a:solidFill>
                  <a:srgbClr val="000000"/>
                </a:solidFill>
                <a:latin typeface="Arial"/>
                <a:ea typeface="+mn-ea"/>
                <a:cs typeface="Arial" pitchFamily="34" charset="0"/>
              </a:endParaRPr>
            </a:p>
          </p:txBody>
        </p:sp>
        <p:sp>
          <p:nvSpPr>
            <p:cNvPr id="11" name="McK 5. Source"/>
            <p:cNvSpPr>
              <a:spLocks noChangeArrowheads="1"/>
            </p:cNvSpPr>
            <p:nvPr/>
          </p:nvSpPr>
          <p:spPr bwMode="gray">
            <a:xfrm>
              <a:off x="75" y="4054"/>
              <a:ext cx="4323" cy="9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tIns="0" rIns="0" bIns="0" anchor="ctr">
              <a:spAutoFit/>
            </a:bodyPr>
            <a:lstStyle>
              <a:lvl1pPr marL="608013" indent="-608013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fr-FR" sz="1000" smtClean="0">
                  <a:solidFill>
                    <a:srgbClr val="FFFFFF"/>
                  </a:solidFill>
                  <a:cs typeface="Arial" pitchFamily="34" charset="0"/>
                </a:rPr>
                <a:t>SOURCE: Source</a:t>
              </a:r>
            </a:p>
          </p:txBody>
        </p:sp>
      </p:grpSp>
      <p:grpSp>
        <p:nvGrpSpPr>
          <p:cNvPr id="12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3" name="AutoShape 249"/>
            <p:cNvCxnSpPr>
              <a:cxnSpLocks noChangeShapeType="1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</p:spPr>
        </p:cxnSp>
        <p:sp>
          <p:nvSpPr>
            <p:cNvPr id="14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xtLst/>
          </p:spPr>
          <p:txBody>
            <a:bodyPr lIns="0" tIns="0" rIns="0" bIns="18288" anchor="b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fr-FR" b="1" smtClean="0">
                  <a:solidFill>
                    <a:srgbClr val="000000"/>
                  </a:solidFill>
                  <a:cs typeface="Arial" pitchFamily="34" charset="0"/>
                </a:rPr>
                <a:t>Title</a:t>
              </a:r>
            </a:p>
            <a:p>
              <a:pPr eaLnBrk="1" hangingPunct="1">
                <a:defRPr/>
              </a:pPr>
              <a:r>
                <a:rPr lang="fr-FR" smtClean="0">
                  <a:solidFill>
                    <a:srgbClr val="808080"/>
                  </a:solidFill>
                  <a:cs typeface="Arial" pitchFamily="34" charset="0"/>
                </a:rPr>
                <a:t>Unit of measure</a:t>
              </a:r>
            </a:p>
          </p:txBody>
        </p:sp>
      </p:grpSp>
      <p:sp>
        <p:nvSpPr>
          <p:cNvPr id="15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>
              <a:defRPr/>
            </a:pPr>
            <a:fld id="{08461D1F-C65A-45A0-9DA8-741273001D93}" type="slidenum">
              <a:rPr lang="fr-FR" altLang="ar-TN" sz="1000">
                <a:solidFill>
                  <a:srgbClr val="FFFFFF"/>
                </a:solidFill>
              </a:rPr>
              <a:pPr eaLnBrk="1" hangingPunct="1">
                <a:defRPr/>
              </a:pPr>
              <a:t>‹N°›</a:t>
            </a:fld>
            <a:endParaRPr lang="fr-FR" altLang="ar-TN" sz="1000">
              <a:solidFill>
                <a:srgbClr val="FFFFFF"/>
              </a:solidFill>
            </a:endParaRPr>
          </a:p>
        </p:txBody>
      </p:sp>
      <p:sp>
        <p:nvSpPr>
          <p:cNvPr id="16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>
              <a:defRPr/>
            </a:pPr>
            <a:fld id="{420DE4D3-511B-40B4-85F1-4094A4994A86}" type="slidenum">
              <a:rPr lang="fr-FR" altLang="ar-TN" sz="1000">
                <a:solidFill>
                  <a:srgbClr val="FFFFFF"/>
                </a:solidFill>
              </a:rPr>
              <a:pPr eaLnBrk="1" hangingPunct="1">
                <a:defRPr/>
              </a:pPr>
              <a:t>‹N°›</a:t>
            </a:fld>
            <a:endParaRPr lang="fr-FR" altLang="ar-TN" sz="1000">
              <a:solidFill>
                <a:srgbClr val="FFFFFF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72108" y="2088014"/>
            <a:ext cx="7617222" cy="292388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44216" y="3808836"/>
            <a:ext cx="6273007" cy="24622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8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4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0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8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3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84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1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47675" y="6229350"/>
            <a:ext cx="2090738" cy="358775"/>
          </a:xfrm>
          <a:prstGeom prst="rect">
            <a:avLst/>
          </a:prstGeom>
        </p:spPr>
        <p:txBody>
          <a:bodyPr lIns="89611" tIns="44806" rIns="89611" bIns="44806"/>
          <a:lstStyle>
            <a:lvl1pPr>
              <a:defRPr/>
            </a:lvl1pPr>
          </a:lstStyle>
          <a:p>
            <a:pPr>
              <a:defRPr/>
            </a:pPr>
            <a:fld id="{4F2930D1-FFE9-40F0-AEE9-566507216A0F}" type="datetimeFigureOut">
              <a:rPr lang="fr-FR"/>
              <a:pPr>
                <a:defRPr/>
              </a:pPr>
              <a:t>22/05/2019</a:t>
            </a:fld>
            <a:endParaRPr lang="fr-FR"/>
          </a:p>
        </p:txBody>
      </p:sp>
      <p:sp>
        <p:nvSpPr>
          <p:cNvPr id="18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062288" y="6229350"/>
            <a:ext cx="2836862" cy="358775"/>
          </a:xfrm>
          <a:prstGeom prst="rect">
            <a:avLst/>
          </a:prstGeom>
        </p:spPr>
        <p:txBody>
          <a:bodyPr lIns="89611" tIns="44806" rIns="89611" bIns="44806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423025" y="6229350"/>
            <a:ext cx="2090738" cy="358775"/>
          </a:xfrm>
          <a:prstGeom prst="rect">
            <a:avLst/>
          </a:prstGeom>
        </p:spPr>
        <p:txBody>
          <a:bodyPr lIns="89611" tIns="44806" rIns="89611" bIns="44806"/>
          <a:lstStyle>
            <a:lvl1pPr>
              <a:defRPr/>
            </a:lvl1pPr>
          </a:lstStyle>
          <a:p>
            <a:pPr>
              <a:defRPr/>
            </a:pPr>
            <a:fld id="{D0131E28-615E-4428-BDAE-7D1A065423C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369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1062" name="think-cell Slide" r:id="rId8" imgW="360" imgH="360" progId="">
              <p:embed/>
            </p:oleObj>
          </a:graphicData>
        </a:graphic>
      </p:graphicFrame>
      <p:sp>
        <p:nvSpPr>
          <p:cNvPr id="2" name="SlideBottomBar"/>
          <p:cNvSpPr>
            <a:spLocks noChangeArrowheads="1"/>
          </p:cNvSpPr>
          <p:nvPr/>
        </p:nvSpPr>
        <p:spPr bwMode="gray">
          <a:xfrm>
            <a:off x="0" y="6300788"/>
            <a:ext cx="8961438" cy="422275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  <a:extLst/>
        </p:spPr>
        <p:txBody>
          <a:bodyPr wrap="none" lIns="91420" tIns="45710" rIns="91420" bIns="45710" anchor="ctr"/>
          <a:lstStyle/>
          <a:p>
            <a:pPr eaLnBrk="1" hangingPunct="1">
              <a:defRPr/>
            </a:pPr>
            <a:endParaRPr lang="fr-FR" dirty="0">
              <a:solidFill>
                <a:schemeClr val="tx2"/>
              </a:solidFill>
              <a:latin typeface="+mn-lt"/>
              <a:ea typeface="+mn-ea"/>
            </a:endParaRPr>
          </a:p>
        </p:txBody>
      </p:sp>
      <p:sp>
        <p:nvSpPr>
          <p:cNvPr id="1028" name="doc id"/>
          <p:cNvSpPr>
            <a:spLocks noChangeArrowheads="1"/>
          </p:cNvSpPr>
          <p:nvPr/>
        </p:nvSpPr>
        <p:spPr bwMode="auto">
          <a:xfrm>
            <a:off x="8081963" y="36513"/>
            <a:ext cx="657225" cy="122237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93763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endParaRPr lang="fr-FR" sz="800" smtClean="0">
              <a:solidFill>
                <a:schemeClr val="tx2"/>
              </a:solidFill>
            </a:endParaRPr>
          </a:p>
        </p:txBody>
      </p:sp>
      <p:sp>
        <p:nvSpPr>
          <p:cNvPr id="1029" name="Rectangle 286"/>
          <p:cNvSpPr>
            <a:spLocks noGrp="1" noChangeArrowheads="1"/>
          </p:cNvSpPr>
          <p:nvPr>
            <p:ph type="body" idx="1"/>
          </p:nvPr>
        </p:nvSpPr>
        <p:spPr bwMode="gray">
          <a:xfrm>
            <a:off x="1452563" y="1951038"/>
            <a:ext cx="43021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smtClean="0"/>
              <a:t>Text</a:t>
            </a:r>
          </a:p>
        </p:txBody>
      </p:sp>
      <p:sp>
        <p:nvSpPr>
          <p:cNvPr id="1030" name="Title Placeholder 2"/>
          <p:cNvSpPr>
            <a:spLocks noGrp="1" noChangeArrowheads="1"/>
          </p:cNvSpPr>
          <p:nvPr>
            <p:ph type="title"/>
          </p:nvPr>
        </p:nvSpPr>
        <p:spPr bwMode="gray">
          <a:xfrm>
            <a:off x="119063" y="230188"/>
            <a:ext cx="8618537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fr-FR" smtClean="0"/>
          </a:p>
        </p:txBody>
      </p:sp>
      <p:sp>
        <p:nvSpPr>
          <p:cNvPr id="3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858837" cy="2159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fr-FR" sz="1400" smtClean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3" y="531813"/>
            <a:ext cx="8618537" cy="2460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sz="1600" smtClean="0">
                <a:solidFill>
                  <a:srgbClr val="808080"/>
                </a:solidFill>
                <a:latin typeface="+mn-lt"/>
                <a:ea typeface="+mn-ea"/>
              </a:rPr>
              <a:t>Unit of measure</a:t>
            </a:r>
            <a:endParaRPr lang="fr-FR" sz="1600" dirty="0" smtClean="0">
              <a:solidFill>
                <a:srgbClr val="808080"/>
              </a:solidFill>
              <a:latin typeface="+mn-lt"/>
              <a:ea typeface="+mn-ea"/>
            </a:endParaRPr>
          </a:p>
        </p:txBody>
      </p:sp>
      <p:grpSp>
        <p:nvGrpSpPr>
          <p:cNvPr id="1033" name="McK Slide Elements" hidden="1"/>
          <p:cNvGrpSpPr>
            <a:grpSpLocks/>
          </p:cNvGrpSpPr>
          <p:nvPr/>
        </p:nvGrpSpPr>
        <p:grpSpPr bwMode="auto">
          <a:xfrm>
            <a:off x="119063" y="6080125"/>
            <a:ext cx="8548687" cy="508000"/>
            <a:chOff x="75" y="3830"/>
            <a:chExt cx="5385" cy="320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gray">
            <a:xfrm>
              <a:off x="75" y="3830"/>
              <a:ext cx="5385" cy="96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fr-FR" sz="1000" smtClean="0">
                  <a:latin typeface="+mn-lt"/>
                  <a:ea typeface="+mn-ea"/>
                </a:rPr>
                <a:t>1 Footnote</a:t>
              </a:r>
              <a:endParaRPr lang="fr-FR" sz="1000" dirty="0" smtClean="0">
                <a:latin typeface="+mn-lt"/>
                <a:ea typeface="+mn-ea"/>
              </a:endParaRPr>
            </a:p>
          </p:txBody>
        </p:sp>
        <p:sp>
          <p:nvSpPr>
            <p:cNvPr id="1040" name="McK 5. Source"/>
            <p:cNvSpPr>
              <a:spLocks noChangeArrowheads="1"/>
            </p:cNvSpPr>
            <p:nvPr/>
          </p:nvSpPr>
          <p:spPr bwMode="gray">
            <a:xfrm>
              <a:off x="75" y="4054"/>
              <a:ext cx="4323" cy="9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tIns="0" rIns="0" bIns="0" anchor="ctr">
              <a:spAutoFit/>
            </a:bodyPr>
            <a:lstStyle>
              <a:lvl1pPr marL="608013" indent="-608013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defTabSz="893763"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fr-FR" sz="1000" smtClean="0">
                  <a:solidFill>
                    <a:schemeClr val="bg1"/>
                  </a:solidFill>
                </a:rPr>
                <a:t>SOURCE: Source</a:t>
              </a:r>
            </a:p>
          </p:txBody>
        </p:sp>
      </p:grpSp>
      <p:grpSp>
        <p:nvGrpSpPr>
          <p:cNvPr id="1034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037" name="AutoShape 249"/>
            <p:cNvCxnSpPr>
              <a:cxnSpLocks noChangeShapeType="1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</p:spPr>
        </p:cxnSp>
        <p:sp>
          <p:nvSpPr>
            <p:cNvPr id="4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xtLst/>
          </p:spPr>
          <p:txBody>
            <a:bodyPr lIns="0" tIns="0" rIns="0" bIns="18288" anchor="b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fr-FR" b="1" smtClean="0"/>
                <a:t>Title</a:t>
              </a:r>
            </a:p>
            <a:p>
              <a:pPr eaLnBrk="1" hangingPunct="1">
                <a:defRPr/>
              </a:pPr>
              <a:r>
                <a:rPr lang="fr-FR" smtClean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sp>
        <p:nvSpPr>
          <p:cNvPr id="5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/>
            <a:fld id="{71CF66EC-409D-4BF3-B112-40738E216F3B}" type="slidenum">
              <a:rPr lang="fr-FR" sz="1000">
                <a:solidFill>
                  <a:schemeClr val="bg1"/>
                </a:solidFill>
              </a:rPr>
              <a:pPr eaLnBrk="1" hangingPunct="1"/>
              <a:t>‹N°›</a:t>
            </a:fld>
            <a:endParaRPr lang="fr-FR" sz="1000">
              <a:solidFill>
                <a:schemeClr val="bg1"/>
              </a:solidFill>
            </a:endParaRPr>
          </a:p>
        </p:txBody>
      </p:sp>
      <p:sp>
        <p:nvSpPr>
          <p:cNvPr id="1036" name="Slide Number"/>
          <p:cNvSpPr txBox="1">
            <a:spLocks/>
          </p:cNvSpPr>
          <p:nvPr/>
        </p:nvSpPr>
        <p:spPr bwMode="gray">
          <a:xfrm>
            <a:off x="8545513" y="6435725"/>
            <a:ext cx="209550" cy="1524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eaLnBrk="1" hangingPunct="1"/>
            <a:fld id="{8A15FB2F-CCD9-4A38-A9FD-EA8897C9944C}" type="slidenum">
              <a:rPr lang="fr-FR" sz="1000">
                <a:solidFill>
                  <a:schemeClr val="bg1"/>
                </a:solidFill>
              </a:rPr>
              <a:pPr eaLnBrk="1" hangingPunct="1"/>
              <a:t>‹N°›</a:t>
            </a:fld>
            <a:endParaRPr lang="fr-FR" sz="100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</p:sldLayoutIdLst>
  <p:transition>
    <p:wipe dir="d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893763" rtl="0" eaLnBrk="0" fontAlgn="base" hangingPunct="0">
        <a:spcBef>
          <a:spcPct val="0"/>
        </a:spcBef>
        <a:spcAft>
          <a:spcPct val="0"/>
        </a:spcAft>
        <a:tabLst>
          <a:tab pos="268288" algn="l"/>
        </a:tabLst>
        <a:defRPr sz="1900" b="1">
          <a:solidFill>
            <a:schemeClr val="accent1"/>
          </a:solidFill>
          <a:latin typeface="+mj-lt"/>
          <a:ea typeface="MS PGothic" pitchFamily="34" charset="-128"/>
          <a:cs typeface="+mj-cs"/>
        </a:defRPr>
      </a:lvl1pPr>
      <a:lvl2pPr algn="l" defTabSz="893763" rtl="0" eaLnBrk="0" fontAlgn="base" hangingPunct="0">
        <a:spcBef>
          <a:spcPct val="0"/>
        </a:spcBef>
        <a:spcAft>
          <a:spcPct val="0"/>
        </a:spcAft>
        <a:tabLst>
          <a:tab pos="268288" algn="l"/>
        </a:tabLst>
        <a:defRPr sz="1900" b="1">
          <a:solidFill>
            <a:schemeClr val="accent1"/>
          </a:solidFill>
          <a:latin typeface="Arial" charset="0"/>
          <a:ea typeface="MS PGothic" pitchFamily="34" charset="-128"/>
        </a:defRPr>
      </a:lvl2pPr>
      <a:lvl3pPr algn="l" defTabSz="893763" rtl="0" eaLnBrk="0" fontAlgn="base" hangingPunct="0">
        <a:spcBef>
          <a:spcPct val="0"/>
        </a:spcBef>
        <a:spcAft>
          <a:spcPct val="0"/>
        </a:spcAft>
        <a:tabLst>
          <a:tab pos="268288" algn="l"/>
        </a:tabLst>
        <a:defRPr sz="1900" b="1">
          <a:solidFill>
            <a:schemeClr val="accent1"/>
          </a:solidFill>
          <a:latin typeface="Arial" charset="0"/>
          <a:ea typeface="MS PGothic" pitchFamily="34" charset="-128"/>
        </a:defRPr>
      </a:lvl3pPr>
      <a:lvl4pPr algn="l" defTabSz="893763" rtl="0" eaLnBrk="0" fontAlgn="base" hangingPunct="0">
        <a:spcBef>
          <a:spcPct val="0"/>
        </a:spcBef>
        <a:spcAft>
          <a:spcPct val="0"/>
        </a:spcAft>
        <a:tabLst>
          <a:tab pos="268288" algn="l"/>
        </a:tabLst>
        <a:defRPr sz="1900" b="1">
          <a:solidFill>
            <a:schemeClr val="accent1"/>
          </a:solidFill>
          <a:latin typeface="Arial" charset="0"/>
          <a:ea typeface="MS PGothic" pitchFamily="34" charset="-128"/>
        </a:defRPr>
      </a:lvl4pPr>
      <a:lvl5pPr algn="l" defTabSz="893763" rtl="0" eaLnBrk="0" fontAlgn="base" hangingPunct="0">
        <a:spcBef>
          <a:spcPct val="0"/>
        </a:spcBef>
        <a:spcAft>
          <a:spcPct val="0"/>
        </a:spcAft>
        <a:tabLst>
          <a:tab pos="268288" algn="l"/>
        </a:tabLst>
        <a:defRPr sz="1900" b="1">
          <a:solidFill>
            <a:schemeClr val="accent1"/>
          </a:solidFill>
          <a:latin typeface="Arial" charset="0"/>
          <a:ea typeface="MS PGothic" pitchFamily="34" charset="-128"/>
        </a:defRPr>
      </a:lvl5pPr>
      <a:lvl6pPr marL="457102" algn="l" defTabSz="89516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206" algn="l" defTabSz="89516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309" algn="l" defTabSz="89516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413" algn="l" defTabSz="89516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defTabSz="893763" rtl="0" eaLnBrk="0" fontAlgn="base" hangingPunct="0">
        <a:spcBef>
          <a:spcPct val="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192088" indent="-190500" algn="l" defTabSz="893763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pitchFamily="34" charset="0"/>
        <a:buChar char="▪"/>
        <a:defRPr sz="1600">
          <a:solidFill>
            <a:schemeClr val="tx1"/>
          </a:solidFill>
          <a:latin typeface="+mn-lt"/>
          <a:ea typeface="MS PGothic" pitchFamily="34" charset="-128"/>
        </a:defRPr>
      </a:lvl2pPr>
      <a:lvl3pPr marL="455613" indent="-260350" algn="l" defTabSz="893763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pitchFamily="34" charset="0"/>
        <a:buChar char="–"/>
        <a:defRPr sz="1600">
          <a:solidFill>
            <a:schemeClr val="tx1"/>
          </a:solidFill>
          <a:latin typeface="+mn-lt"/>
          <a:ea typeface="MS PGothic" pitchFamily="34" charset="-128"/>
        </a:defRPr>
      </a:lvl3pPr>
      <a:lvl4pPr marL="612775" indent="-153988" algn="l" defTabSz="893763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pitchFamily="34" charset="0"/>
        <a:buChar char="▫"/>
        <a:defRPr sz="1600">
          <a:solidFill>
            <a:schemeClr val="tx1"/>
          </a:solidFill>
          <a:latin typeface="+mn-lt"/>
          <a:ea typeface="MS PGothic" pitchFamily="34" charset="-128"/>
        </a:defRPr>
      </a:lvl4pPr>
      <a:lvl5pPr marL="749300" indent="-128588" algn="l" defTabSz="893763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pitchFamily="34" charset="0"/>
        <a:buChar char="-"/>
        <a:defRPr sz="1600">
          <a:solidFill>
            <a:schemeClr val="tx1"/>
          </a:solidFill>
          <a:latin typeface="+mn-lt"/>
          <a:ea typeface="MS PGothic" pitchFamily="34" charset="-128"/>
        </a:defRPr>
      </a:lvl5pPr>
      <a:lvl6pPr marL="749648" indent="-130148" algn="l" defTabSz="89516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49648" indent="-130148" algn="l" defTabSz="89516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49648" indent="-130148" algn="l" defTabSz="89516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49648" indent="-130148" algn="l" defTabSz="89516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2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06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09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13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16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18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22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24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oleObject" Target="../embeddings/oleObject6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61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7206" name="think-cell Slide" r:id="rId4" imgW="360" imgH="360" progId="">
              <p:embed/>
            </p:oleObj>
          </a:graphicData>
        </a:graphic>
      </p:graphicFrame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50" y="5494338"/>
            <a:ext cx="6861175" cy="122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McK Date"/>
          <p:cNvSpPr txBox="1">
            <a:spLocks noChangeArrowheads="1"/>
          </p:cNvSpPr>
          <p:nvPr/>
        </p:nvSpPr>
        <p:spPr bwMode="auto">
          <a:xfrm>
            <a:off x="884238" y="4794250"/>
            <a:ext cx="4889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rtl="1"/>
            <a:endParaRPr lang="fr-FR" sz="2000" b="1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Rectangle 1189"/>
          <p:cNvSpPr>
            <a:spLocks noChangeArrowheads="1"/>
          </p:cNvSpPr>
          <p:nvPr/>
        </p:nvSpPr>
        <p:spPr bwMode="auto">
          <a:xfrm>
            <a:off x="0" y="0"/>
            <a:ext cx="8958263" cy="672147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lIns="91410" tIns="45705" rIns="91410" bIns="45705" anchor="ctr"/>
          <a:lstStyle/>
          <a:p>
            <a:pPr>
              <a:defRPr/>
            </a:pPr>
            <a:endParaRPr lang="fr-FR" dirty="0">
              <a:latin typeface="+mn-lt"/>
              <a:ea typeface="+mn-ea"/>
            </a:endParaRPr>
          </a:p>
        </p:txBody>
      </p:sp>
      <p:sp>
        <p:nvSpPr>
          <p:cNvPr id="3079" name="Title 3"/>
          <p:cNvSpPr>
            <a:spLocks noGrp="1"/>
          </p:cNvSpPr>
          <p:nvPr>
            <p:ph type="ctrTitle"/>
          </p:nvPr>
        </p:nvSpPr>
        <p:spPr>
          <a:xfrm>
            <a:off x="106363" y="1603375"/>
            <a:ext cx="6551612" cy="3657600"/>
          </a:xfrm>
        </p:spPr>
        <p:txBody>
          <a:bodyPr>
            <a:normAutofit fontScale="90000"/>
          </a:bodyPr>
          <a:lstStyle/>
          <a:p>
            <a:pPr algn="ctr" rtl="1" eaLnBrk="1" hangingPunct="1">
              <a:defRPr/>
            </a:pPr>
            <a:r>
              <a:rPr lang="ar-TN" sz="4000" b="1" dirty="0" smtClean="0">
                <a:latin typeface="Rockwell Extra Bold" pitchFamily="18" charset="0"/>
                <a:cs typeface="Sakkal Majalla"/>
              </a:rPr>
              <a:t/>
            </a:r>
            <a:br>
              <a:rPr lang="ar-TN" sz="4000" b="1" dirty="0" smtClean="0">
                <a:latin typeface="Rockwell Extra Bold" pitchFamily="18" charset="0"/>
                <a:cs typeface="Sakkal Majalla"/>
              </a:rPr>
            </a:br>
            <a:r>
              <a:rPr lang="ar-TN" sz="4900" b="1" dirty="0" smtClean="0">
                <a:latin typeface="Rockwell Extra Bold" pitchFamily="18" charset="0"/>
                <a:cs typeface="Sakkal Majalla"/>
              </a:rPr>
              <a:t>مشـــــــــــــروع</a:t>
            </a:r>
            <a:br>
              <a:rPr lang="ar-TN" sz="4900" b="1" dirty="0" smtClean="0">
                <a:latin typeface="Rockwell Extra Bold" pitchFamily="18" charset="0"/>
                <a:cs typeface="Sakkal Majalla"/>
              </a:rPr>
            </a:br>
            <a:r>
              <a:rPr lang="ar-TN" sz="4900" b="1" dirty="0" smtClean="0">
                <a:latin typeface="Rockwell Extra Bold" pitchFamily="18" charset="0"/>
                <a:cs typeface="Sakkal Majalla"/>
              </a:rPr>
              <a:t>ميزانية الدولة لسنة 2020</a:t>
            </a:r>
            <a:r>
              <a:rPr lang="ar-TN" sz="4900" b="1" dirty="0">
                <a:latin typeface="Rockwell Extra Bold" pitchFamily="18" charset="0"/>
                <a:cs typeface="Sakkal Majalla"/>
              </a:rPr>
              <a:t/>
            </a:r>
            <a:br>
              <a:rPr lang="ar-TN" sz="4900" b="1" dirty="0">
                <a:latin typeface="Rockwell Extra Bold" pitchFamily="18" charset="0"/>
                <a:cs typeface="Sakkal Majalla"/>
              </a:rPr>
            </a:br>
            <a:r>
              <a:rPr lang="ar-TN" sz="4900" b="1" dirty="0" smtClean="0">
                <a:latin typeface="Rockwell Extra Bold" pitchFamily="18" charset="0"/>
                <a:cs typeface="Sakkal Majalla"/>
              </a:rPr>
              <a:t/>
            </a:r>
            <a:br>
              <a:rPr lang="ar-TN" sz="4900" b="1" dirty="0" smtClean="0">
                <a:latin typeface="Rockwell Extra Bold" pitchFamily="18" charset="0"/>
                <a:cs typeface="Sakkal Majalla"/>
              </a:rPr>
            </a:br>
            <a:r>
              <a:rPr lang="ar-TN" b="1" dirty="0" smtClean="0"/>
              <a:t/>
            </a:r>
            <a:br>
              <a:rPr lang="ar-TN" b="1" dirty="0" smtClean="0"/>
            </a:br>
            <a:r>
              <a:rPr lang="ar-TN" b="1" dirty="0" smtClean="0"/>
              <a:t/>
            </a:r>
            <a:br>
              <a:rPr lang="ar-TN" b="1" dirty="0" smtClean="0"/>
            </a:br>
            <a:endParaRPr lang="fr-FR" dirty="0" smtClean="0"/>
          </a:p>
        </p:txBody>
      </p:sp>
      <p:sp>
        <p:nvSpPr>
          <p:cNvPr id="15" name="TitleBottomPlaceholder"/>
          <p:cNvSpPr>
            <a:spLocks noChangeArrowheads="1"/>
          </p:cNvSpPr>
          <p:nvPr/>
        </p:nvSpPr>
        <p:spPr bwMode="auto">
          <a:xfrm>
            <a:off x="6764338" y="2238375"/>
            <a:ext cx="2193925" cy="4484688"/>
          </a:xfrm>
          <a:prstGeom prst="rect">
            <a:avLst/>
          </a:prstGeom>
          <a:solidFill>
            <a:srgbClr val="ED2D30"/>
          </a:solidFill>
          <a:ln>
            <a:noFill/>
          </a:ln>
          <a:effectLst/>
          <a:extLst/>
        </p:spPr>
        <p:txBody>
          <a:bodyPr wrap="none" lIns="91410" tIns="45705" rIns="91410" bIns="45705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 kern="0" dirty="0">
              <a:solidFill>
                <a:sysClr val="windowText" lastClr="000000"/>
              </a:solidFill>
              <a:latin typeface="Arial"/>
              <a:ea typeface="+mn-ea"/>
            </a:endParaRPr>
          </a:p>
        </p:txBody>
      </p:sp>
      <p:sp>
        <p:nvSpPr>
          <p:cNvPr id="16" name="TitleTopPlaceholder"/>
          <p:cNvSpPr>
            <a:spLocks noChangeArrowheads="1"/>
          </p:cNvSpPr>
          <p:nvPr/>
        </p:nvSpPr>
        <p:spPr bwMode="auto">
          <a:xfrm>
            <a:off x="6764338" y="0"/>
            <a:ext cx="2200275" cy="2238375"/>
          </a:xfrm>
          <a:prstGeom prst="rect">
            <a:avLst/>
          </a:prstGeom>
          <a:solidFill>
            <a:srgbClr val="972021"/>
          </a:solidFill>
          <a:ln>
            <a:noFill/>
          </a:ln>
          <a:effectLst/>
          <a:extLst/>
        </p:spPr>
        <p:txBody>
          <a:bodyPr wrap="none" lIns="91410" tIns="45705" rIns="91410" bIns="45705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 kern="0" dirty="0">
              <a:solidFill>
                <a:sysClr val="windowText" lastClr="000000"/>
              </a:solidFill>
              <a:latin typeface="Arial"/>
              <a:ea typeface="+mn-ea"/>
            </a:endParaRPr>
          </a:p>
        </p:txBody>
      </p:sp>
      <p:pic>
        <p:nvPicPr>
          <p:cNvPr id="7177" name="Image 11" descr="C:\Users\Wael\Desktop\logo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76525" y="7938"/>
            <a:ext cx="1128713" cy="14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2" descr="http://www.studentsoftheworld.info/sites/pays/img/1114_Armes_tunisie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66000" y="438150"/>
            <a:ext cx="9906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9227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33772" y="6324600"/>
            <a:ext cx="522891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5660072-7125-4D06-ADD0-32145B2644C8}" type="slidenum">
              <a:rPr lang="fr-FR"/>
              <a:pPr/>
              <a:t>9</a:t>
            </a:fld>
            <a:endParaRPr lang="fr-FR" dirty="0"/>
          </a:p>
        </p:txBody>
      </p:sp>
      <p:sp>
        <p:nvSpPr>
          <p:cNvPr id="9" name="Titre 1"/>
          <p:cNvSpPr txBox="1">
            <a:spLocks/>
          </p:cNvSpPr>
          <p:nvPr/>
        </p:nvSpPr>
        <p:spPr bwMode="auto">
          <a:xfrm>
            <a:off x="9525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ea typeface="+mj-ea"/>
              </a:rPr>
              <a:t>التوازن المحتمل لميزانية سنة 2020 (2)</a:t>
            </a:r>
            <a:endParaRPr lang="fr-FR" dirty="0">
              <a:ea typeface="+mj-e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0975" y="630734"/>
            <a:ext cx="8675688" cy="457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endParaRPr lang="ar-TN" sz="2600" dirty="0" smtClean="0"/>
          </a:p>
          <a:p>
            <a:pPr lvl="1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ar-TN" sz="2800" b="1" dirty="0" smtClean="0"/>
              <a:t>تتوزع أهم نفقات ميزانية الدولة لسنة 2020 كما يلي </a:t>
            </a:r>
            <a:r>
              <a:rPr lang="ar-TN" sz="2800" dirty="0" smtClean="0"/>
              <a:t> :</a:t>
            </a:r>
            <a:endParaRPr lang="fr-FR" sz="2800" dirty="0" smtClean="0"/>
          </a:p>
          <a:p>
            <a:pPr lvl="1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ar-TN" sz="2800" b="1" dirty="0" smtClean="0">
                <a:solidFill>
                  <a:srgbClr val="FF0000"/>
                </a:solidFill>
              </a:rPr>
              <a:t>19030 </a:t>
            </a:r>
            <a:r>
              <a:rPr lang="ar-TN" sz="2800" b="1" dirty="0" err="1" smtClean="0">
                <a:solidFill>
                  <a:srgbClr val="FF0000"/>
                </a:solidFill>
              </a:rPr>
              <a:t>م</a:t>
            </a:r>
            <a:r>
              <a:rPr lang="ar-TN" sz="2800" b="1" dirty="0" smtClean="0">
                <a:solidFill>
                  <a:srgbClr val="FF0000"/>
                </a:solidFill>
              </a:rPr>
              <a:t> د للتأجير العمومي </a:t>
            </a:r>
            <a:r>
              <a:rPr lang="ar-TN" sz="2800" dirty="0" smtClean="0"/>
              <a:t>مقابل 17165 </a:t>
            </a:r>
            <a:r>
              <a:rPr lang="ar-TN" sz="2800" dirty="0" err="1" smtClean="0"/>
              <a:t>م</a:t>
            </a:r>
            <a:r>
              <a:rPr lang="ar-TN" sz="2800" dirty="0" smtClean="0"/>
              <a:t> د متوقع سنة 2019. </a:t>
            </a:r>
          </a:p>
          <a:p>
            <a:pPr lvl="1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ar-TN" sz="2800" b="1" dirty="0" smtClean="0">
                <a:solidFill>
                  <a:srgbClr val="FF0000"/>
                </a:solidFill>
              </a:rPr>
              <a:t>4180 </a:t>
            </a:r>
            <a:r>
              <a:rPr lang="ar-TN" sz="2800" b="1" dirty="0" err="1" smtClean="0">
                <a:solidFill>
                  <a:srgbClr val="FF0000"/>
                </a:solidFill>
              </a:rPr>
              <a:t>م</a:t>
            </a:r>
            <a:r>
              <a:rPr lang="ar-TN" sz="2800" b="1" dirty="0" smtClean="0">
                <a:solidFill>
                  <a:srgbClr val="FF0000"/>
                </a:solidFill>
              </a:rPr>
              <a:t> د</a:t>
            </a:r>
            <a:r>
              <a:rPr lang="ar-TN" sz="2800" dirty="0" smtClean="0">
                <a:solidFill>
                  <a:srgbClr val="FF0000"/>
                </a:solidFill>
              </a:rPr>
              <a:t> </a:t>
            </a:r>
            <a:r>
              <a:rPr lang="ar-TN" sz="2800" b="1" dirty="0" smtClean="0">
                <a:solidFill>
                  <a:srgbClr val="FF0000"/>
                </a:solidFill>
              </a:rPr>
              <a:t>لنفقات الدعم</a:t>
            </a:r>
            <a:r>
              <a:rPr lang="ar-TN" sz="2800" dirty="0" smtClean="0">
                <a:solidFill>
                  <a:srgbClr val="FF0000"/>
                </a:solidFill>
              </a:rPr>
              <a:t>  </a:t>
            </a:r>
            <a:r>
              <a:rPr lang="ar-TN" sz="2800" dirty="0" smtClean="0"/>
              <a:t>مقابل 4788 </a:t>
            </a:r>
            <a:r>
              <a:rPr lang="ar-TN" sz="2800" dirty="0" err="1" smtClean="0"/>
              <a:t>م</a:t>
            </a:r>
            <a:r>
              <a:rPr lang="ar-TN" sz="2800" dirty="0" smtClean="0"/>
              <a:t> د متوقع سنة 2019 </a:t>
            </a:r>
          </a:p>
          <a:p>
            <a:pPr lvl="1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2800" b="1" dirty="0" smtClean="0">
                <a:solidFill>
                  <a:srgbClr val="FF0000"/>
                </a:solidFill>
              </a:rPr>
              <a:t>6900</a:t>
            </a:r>
            <a:r>
              <a:rPr lang="ar-TN" sz="2800" b="1" dirty="0" smtClean="0">
                <a:solidFill>
                  <a:srgbClr val="FF0000"/>
                </a:solidFill>
              </a:rPr>
              <a:t> م </a:t>
            </a:r>
            <a:r>
              <a:rPr lang="ar-TN" sz="2800" b="1" dirty="0" err="1" smtClean="0">
                <a:solidFill>
                  <a:srgbClr val="FF0000"/>
                </a:solidFill>
              </a:rPr>
              <a:t>د</a:t>
            </a:r>
            <a:r>
              <a:rPr lang="ar-TN" sz="2800" b="1" dirty="0" smtClean="0">
                <a:solidFill>
                  <a:srgbClr val="FF0000"/>
                </a:solidFill>
              </a:rPr>
              <a:t> لنفقات ذات صبغة تنموية </a:t>
            </a:r>
            <a:r>
              <a:rPr lang="ar-TN" sz="2800" dirty="0" smtClean="0"/>
              <a:t>مقابل 6250 </a:t>
            </a:r>
            <a:r>
              <a:rPr lang="ar-TN" sz="2800" dirty="0" err="1" smtClean="0"/>
              <a:t>م</a:t>
            </a:r>
            <a:r>
              <a:rPr lang="ar-TN" sz="2800" dirty="0" smtClean="0"/>
              <a:t> د سنة 2019.</a:t>
            </a:r>
          </a:p>
          <a:p>
            <a:pPr lvl="1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ar-TN" sz="2800" b="1" dirty="0" smtClean="0">
                <a:solidFill>
                  <a:srgbClr val="FF0000"/>
                </a:solidFill>
              </a:rPr>
              <a:t>نفقات طارئة وغير موزعة : </a:t>
            </a:r>
            <a:r>
              <a:rPr lang="ar-TN" sz="2800" b="1" dirty="0" smtClean="0">
                <a:solidFill>
                  <a:srgbClr val="FF0000"/>
                </a:solidFill>
              </a:rPr>
              <a:t>766,9م </a:t>
            </a:r>
            <a:r>
              <a:rPr lang="ar-TN" sz="2800" b="1" dirty="0" smtClean="0">
                <a:solidFill>
                  <a:srgbClr val="FF0000"/>
                </a:solidFill>
              </a:rPr>
              <a:t>د.</a:t>
            </a:r>
          </a:p>
          <a:p>
            <a:pPr lvl="1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ar-TN" sz="2800" b="1" dirty="0" smtClean="0">
                <a:solidFill>
                  <a:srgbClr val="FF0000"/>
                </a:solidFill>
              </a:rPr>
              <a:t>خدمة الدين العمومي : </a:t>
            </a:r>
            <a:r>
              <a:rPr lang="ar-TN" sz="2800" b="1" dirty="0" smtClean="0"/>
              <a:t>11678 </a:t>
            </a:r>
            <a:r>
              <a:rPr lang="ar-TN" sz="2800" b="1" dirty="0" err="1" smtClean="0"/>
              <a:t>م</a:t>
            </a:r>
            <a:r>
              <a:rPr lang="ar-TN" sz="2800" b="1" dirty="0" smtClean="0"/>
              <a:t> د</a:t>
            </a:r>
            <a:r>
              <a:rPr lang="ar-TN" sz="2800" dirty="0" smtClean="0"/>
              <a:t> أصلا  وفائدة.</a:t>
            </a:r>
          </a:p>
        </p:txBody>
      </p:sp>
      <p:sp>
        <p:nvSpPr>
          <p:cNvPr id="10" name="TextBox 12"/>
          <p:cNvSpPr txBox="1"/>
          <p:nvPr>
            <p:custDataLst>
              <p:tags r:id="rId1"/>
            </p:custDataLst>
          </p:nvPr>
        </p:nvSpPr>
        <p:spPr bwMode="gray">
          <a:xfrm>
            <a:off x="5465763" y="527050"/>
            <a:ext cx="3495675" cy="688975"/>
          </a:xfrm>
          <a:prstGeom prst="rect">
            <a:avLst/>
          </a:prstGeom>
          <a:ln w="6350"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76200" tIns="76200" rIns="76200" bIns="76200"/>
          <a:lstStyle>
            <a:lvl1pPr marL="0" lvl="0" indent="0" defTabSz="89516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34" indent="-192047" defTabSz="89516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102" indent="-261882" defTabSz="89516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233" indent="-155542" defTabSz="89516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648" indent="-130148" defTabSz="89516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r" rtl="1">
              <a:lnSpc>
                <a:spcPct val="150000"/>
              </a:lnSpc>
              <a:defRPr/>
            </a:pPr>
            <a:r>
              <a:rPr lang="ar-TN" sz="3200" b="1" dirty="0" smtClean="0">
                <a:solidFill>
                  <a:srgbClr val="FF0000"/>
                </a:solidFill>
              </a:rPr>
              <a:t>على </a:t>
            </a:r>
            <a:r>
              <a:rPr lang="ar-TN" sz="3200" b="1" dirty="0">
                <a:solidFill>
                  <a:srgbClr val="FF0000"/>
                </a:solidFill>
              </a:rPr>
              <a:t>مستوى </a:t>
            </a:r>
            <a:r>
              <a:rPr lang="ar-TN" sz="3200" b="1" dirty="0" smtClean="0">
                <a:solidFill>
                  <a:srgbClr val="FF0000"/>
                </a:solidFill>
              </a:rPr>
              <a:t>النفقات :  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9227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33772" y="6324600"/>
            <a:ext cx="522891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5660072-7125-4D06-ADD0-32145B2644C8}" type="slidenum">
              <a:rPr lang="fr-FR"/>
              <a:pPr/>
              <a:t>10</a:t>
            </a:fld>
            <a:endParaRPr lang="fr-FR" dirty="0"/>
          </a:p>
        </p:txBody>
      </p:sp>
      <p:sp>
        <p:nvSpPr>
          <p:cNvPr id="9" name="Titre 1"/>
          <p:cNvSpPr txBox="1">
            <a:spLocks/>
          </p:cNvSpPr>
          <p:nvPr/>
        </p:nvSpPr>
        <p:spPr bwMode="auto">
          <a:xfrm>
            <a:off x="9525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ea typeface="+mj-ea"/>
              </a:rPr>
              <a:t>التوازن المحتمل لميزانية سنة 2020 (2)</a:t>
            </a:r>
            <a:endParaRPr lang="fr-FR" dirty="0">
              <a:ea typeface="+mj-e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0975" y="630734"/>
            <a:ext cx="8675688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ar-TN" sz="2600" dirty="0" smtClean="0">
              <a:solidFill>
                <a:srgbClr val="FF0000"/>
              </a:solidFill>
            </a:endParaRPr>
          </a:p>
          <a:p>
            <a:pPr lvl="1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ar-TN" sz="3200" dirty="0" smtClean="0">
                <a:solidFill>
                  <a:srgbClr val="FF0000"/>
                </a:solidFill>
              </a:rPr>
              <a:t>بلوغ مستوى </a:t>
            </a:r>
            <a:r>
              <a:rPr lang="ar-TN" sz="3200" b="1" dirty="0" smtClean="0">
                <a:solidFill>
                  <a:srgbClr val="FF0000"/>
                </a:solidFill>
              </a:rPr>
              <a:t>عجز الميزانية</a:t>
            </a:r>
            <a:r>
              <a:rPr lang="ar-TN" sz="3200" dirty="0" smtClean="0">
                <a:solidFill>
                  <a:srgbClr val="FF0000"/>
                </a:solidFill>
              </a:rPr>
              <a:t> لسنة 2020 في حدود </a:t>
            </a:r>
            <a:r>
              <a:rPr lang="ar-TN" sz="3200" b="1" dirty="0" smtClean="0">
                <a:solidFill>
                  <a:srgbClr val="FF0000"/>
                </a:solidFill>
              </a:rPr>
              <a:t>3 </a:t>
            </a:r>
            <a:r>
              <a:rPr lang="en-US" sz="3200" b="1" dirty="0" smtClean="0">
                <a:solidFill>
                  <a:srgbClr val="FF0000"/>
                </a:solidFill>
              </a:rPr>
              <a:t>%</a:t>
            </a:r>
            <a:r>
              <a:rPr lang="ar-TN" sz="3200" b="1" dirty="0" smtClean="0">
                <a:solidFill>
                  <a:srgbClr val="FF0000"/>
                </a:solidFill>
              </a:rPr>
              <a:t> </a:t>
            </a:r>
            <a:r>
              <a:rPr lang="ar-TN" sz="3200" dirty="0" smtClean="0"/>
              <a:t>أو </a:t>
            </a:r>
            <a:r>
              <a:rPr lang="ar-TN" sz="3200" b="1" dirty="0" smtClean="0"/>
              <a:t>3782 م د</a:t>
            </a:r>
            <a:r>
              <a:rPr lang="ar-TN" sz="3200" dirty="0" smtClean="0"/>
              <a:t> من الناتج مقابل </a:t>
            </a:r>
            <a:r>
              <a:rPr lang="ar-TN" sz="3200" b="1" dirty="0" smtClean="0"/>
              <a:t>3.5</a:t>
            </a:r>
            <a:r>
              <a:rPr lang="en-US" sz="3200" b="1" dirty="0" smtClean="0"/>
              <a:t>%</a:t>
            </a:r>
            <a:r>
              <a:rPr lang="ar-TN" sz="3200" b="1" dirty="0" smtClean="0"/>
              <a:t> </a:t>
            </a:r>
            <a:r>
              <a:rPr lang="ar-TN" sz="3200" dirty="0" smtClean="0"/>
              <a:t>أو </a:t>
            </a:r>
            <a:r>
              <a:rPr lang="ar-TN" sz="3200" b="1" dirty="0" smtClean="0"/>
              <a:t>4071 م د</a:t>
            </a:r>
            <a:r>
              <a:rPr lang="ar-TN" sz="3200" dirty="0" smtClean="0"/>
              <a:t> متوقع لسنة 2019 و4.8</a:t>
            </a:r>
            <a:r>
              <a:rPr lang="en-US" sz="3200" b="1" dirty="0" smtClean="0"/>
              <a:t> %</a:t>
            </a:r>
            <a:r>
              <a:rPr lang="ar-TN" sz="3200" b="1" dirty="0" smtClean="0"/>
              <a:t> سنة 2018 و6.1</a:t>
            </a:r>
            <a:r>
              <a:rPr lang="en-US" sz="3200" b="1" dirty="0" smtClean="0"/>
              <a:t> %</a:t>
            </a:r>
            <a:r>
              <a:rPr lang="ar-TN" sz="3200" b="1" dirty="0" smtClean="0"/>
              <a:t> سنة 2017.</a:t>
            </a:r>
            <a:r>
              <a:rPr lang="ar-TN" sz="3200" dirty="0" smtClean="0"/>
              <a:t>  </a:t>
            </a:r>
          </a:p>
          <a:p>
            <a:pPr lvl="1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ar-TN" sz="1000" dirty="0" smtClean="0"/>
          </a:p>
          <a:p>
            <a:pPr lvl="1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ar-TN" sz="3200" dirty="0" smtClean="0"/>
              <a:t>ويستدعي ذلك تعبئة قروض لتمويل الميزانية لحد </a:t>
            </a:r>
            <a:r>
              <a:rPr lang="ar-TN" sz="3200" b="1" dirty="0" smtClean="0"/>
              <a:t>11248 م د</a:t>
            </a:r>
            <a:r>
              <a:rPr lang="ar-TN" sz="3200" dirty="0" smtClean="0"/>
              <a:t> لسنـة 2020 منهـا 2400 </a:t>
            </a:r>
            <a:r>
              <a:rPr lang="ar-TN" sz="3200" b="1" dirty="0" smtClean="0"/>
              <a:t>م د</a:t>
            </a:r>
            <a:r>
              <a:rPr lang="ar-TN" sz="3200" dirty="0" smtClean="0"/>
              <a:t> اقتراض داخلي والبقية باللجوء إلى </a:t>
            </a:r>
            <a:r>
              <a:rPr lang="ar-TN" sz="3200" dirty="0" err="1" smtClean="0"/>
              <a:t>الإقتراض</a:t>
            </a:r>
            <a:r>
              <a:rPr lang="ar-TN" sz="3200" dirty="0" smtClean="0"/>
              <a:t> الخارجي</a:t>
            </a:r>
            <a:r>
              <a:rPr lang="ar-TN" sz="2600" dirty="0" smtClean="0"/>
              <a:t>.</a:t>
            </a:r>
            <a:endParaRPr lang="fr-FR" sz="26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9227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33772" y="6324600"/>
            <a:ext cx="522891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5660072-7125-4D06-ADD0-32145B2644C8}" type="slidenum">
              <a:rPr lang="fr-FR"/>
              <a:pPr/>
              <a:t>11</a:t>
            </a:fld>
            <a:endParaRPr lang="fr-FR" dirty="0"/>
          </a:p>
        </p:txBody>
      </p:sp>
      <p:sp>
        <p:nvSpPr>
          <p:cNvPr id="9" name="Titre 1"/>
          <p:cNvSpPr txBox="1">
            <a:spLocks/>
          </p:cNvSpPr>
          <p:nvPr/>
        </p:nvSpPr>
        <p:spPr bwMode="auto">
          <a:xfrm>
            <a:off x="9525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ea typeface="+mj-ea"/>
              </a:rPr>
              <a:t>نفقات الأجور</a:t>
            </a:r>
            <a:endParaRPr lang="fr-FR" dirty="0">
              <a:ea typeface="+mj-e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0975" y="630734"/>
            <a:ext cx="86756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TN" sz="3200" b="1" dirty="0" smtClean="0">
                <a:solidFill>
                  <a:srgbClr val="FF0000"/>
                </a:solidFill>
              </a:rPr>
              <a:t>ستبلغ نفقات الأجور 19030</a:t>
            </a:r>
            <a:r>
              <a:rPr lang="ar-TN" sz="3200" dirty="0" smtClean="0"/>
              <a:t> </a:t>
            </a:r>
            <a:r>
              <a:rPr lang="ar-TN" sz="3200" b="1" dirty="0" err="1" smtClean="0">
                <a:solidFill>
                  <a:srgbClr val="FF0000"/>
                </a:solidFill>
              </a:rPr>
              <a:t>م</a:t>
            </a:r>
            <a:r>
              <a:rPr lang="ar-TN" sz="3200" b="1" dirty="0" smtClean="0">
                <a:solidFill>
                  <a:srgbClr val="FF0000"/>
                </a:solidFill>
              </a:rPr>
              <a:t> د </a:t>
            </a:r>
            <a:r>
              <a:rPr lang="ar-TN" sz="3200" dirty="0" smtClean="0"/>
              <a:t>سنة 2020 مقابل 17165 </a:t>
            </a:r>
            <a:r>
              <a:rPr lang="ar-TN" sz="3200" dirty="0" err="1" smtClean="0"/>
              <a:t>م</a:t>
            </a:r>
            <a:r>
              <a:rPr lang="ar-TN" sz="3200" dirty="0" smtClean="0"/>
              <a:t> د </a:t>
            </a:r>
            <a:r>
              <a:rPr lang="ar-TN" sz="3200" dirty="0" err="1" smtClean="0"/>
              <a:t>محينة</a:t>
            </a:r>
            <a:r>
              <a:rPr lang="ar-TN" sz="3200" dirty="0" smtClean="0"/>
              <a:t> سنة 2019 أي بزيادة قدرها 1865 </a:t>
            </a:r>
            <a:r>
              <a:rPr lang="ar-TN" sz="3200" dirty="0" err="1" smtClean="0"/>
              <a:t>م</a:t>
            </a:r>
            <a:r>
              <a:rPr lang="ar-TN" sz="3200" dirty="0" smtClean="0"/>
              <a:t> د تمثل </a:t>
            </a:r>
            <a:r>
              <a:rPr lang="fr-FR" sz="3200" dirty="0" smtClean="0"/>
              <a:t>10.9</a:t>
            </a:r>
            <a:r>
              <a:rPr lang="ar-TN" sz="3200" dirty="0" smtClean="0"/>
              <a:t>  </a:t>
            </a:r>
            <a:r>
              <a:rPr lang="fr-FR" sz="3200" dirty="0" smtClean="0"/>
              <a:t> </a:t>
            </a:r>
            <a:r>
              <a:rPr lang="fr-FR" sz="2800" dirty="0" smtClean="0"/>
              <a:t>%</a:t>
            </a:r>
            <a:r>
              <a:rPr lang="ar-TN" sz="3200" dirty="0" smtClean="0"/>
              <a:t>.</a:t>
            </a:r>
            <a:endParaRPr lang="fr-FR" sz="3200" dirty="0" smtClean="0"/>
          </a:p>
          <a:p>
            <a:pPr algn="r" rtl="1"/>
            <a:r>
              <a:rPr lang="ar-TN" sz="3200" dirty="0" smtClean="0"/>
              <a:t>وتتأتى هذه الزيادة أساسا من :</a:t>
            </a:r>
            <a:endParaRPr lang="fr-FR" dirty="0" smtClean="0"/>
          </a:p>
          <a:p>
            <a:pPr lvl="1" algn="r" rtl="1">
              <a:buFont typeface="Wingdings" pitchFamily="2" charset="2"/>
              <a:buChar char="§"/>
            </a:pPr>
            <a:r>
              <a:rPr lang="ar-TN" sz="3200" dirty="0" smtClean="0"/>
              <a:t> برنامج الزيادة في الأجور: 965 </a:t>
            </a:r>
            <a:r>
              <a:rPr lang="ar-TN" sz="3200" dirty="0" err="1" smtClean="0"/>
              <a:t>م</a:t>
            </a:r>
            <a:r>
              <a:rPr lang="ar-TN" sz="3200" dirty="0" smtClean="0"/>
              <a:t> د،</a:t>
            </a:r>
            <a:endParaRPr lang="fr-FR" sz="3200" dirty="0" smtClean="0"/>
          </a:p>
          <a:p>
            <a:pPr lvl="1" algn="r" rtl="1">
              <a:buFont typeface="Wingdings" pitchFamily="2" charset="2"/>
              <a:buChar char="§"/>
            </a:pPr>
            <a:r>
              <a:rPr lang="fr-FR" sz="3200" dirty="0" smtClean="0"/>
              <a:t> </a:t>
            </a:r>
            <a:r>
              <a:rPr lang="ar-TN" sz="3200" dirty="0" smtClean="0"/>
              <a:t>تعديل زيادة الأمنيين والعسكريين: 176 </a:t>
            </a:r>
            <a:r>
              <a:rPr lang="ar-TN" sz="3200" dirty="0" err="1" smtClean="0"/>
              <a:t>م</a:t>
            </a:r>
            <a:r>
              <a:rPr lang="ar-TN" sz="3200" dirty="0" smtClean="0"/>
              <a:t> د،</a:t>
            </a:r>
            <a:endParaRPr lang="fr-FR" sz="3200" dirty="0" smtClean="0"/>
          </a:p>
          <a:p>
            <a:pPr lvl="1" algn="r" rtl="1">
              <a:buFont typeface="Wingdings" pitchFamily="2" charset="2"/>
              <a:buChar char="§"/>
            </a:pPr>
            <a:r>
              <a:rPr lang="fr-FR" sz="3200" dirty="0" smtClean="0"/>
              <a:t> </a:t>
            </a:r>
            <a:r>
              <a:rPr lang="ar-TN" sz="3200" dirty="0" smtClean="0"/>
              <a:t>تعديل </a:t>
            </a:r>
            <a:r>
              <a:rPr lang="ar-TN" sz="3200" dirty="0" err="1" smtClean="0"/>
              <a:t>إنتدابات</a:t>
            </a:r>
            <a:r>
              <a:rPr lang="ar-TN" sz="3200" dirty="0" smtClean="0"/>
              <a:t> وترقيات  2019: 193  </a:t>
            </a:r>
            <a:r>
              <a:rPr lang="ar-TN" sz="3200" dirty="0" err="1" smtClean="0"/>
              <a:t>م</a:t>
            </a:r>
            <a:r>
              <a:rPr lang="ar-TN" sz="3200" dirty="0" smtClean="0"/>
              <a:t> د،</a:t>
            </a:r>
            <a:endParaRPr lang="fr-FR" sz="3200" dirty="0" smtClean="0"/>
          </a:p>
          <a:p>
            <a:pPr lvl="1" algn="r" rtl="1">
              <a:buFont typeface="Wingdings" pitchFamily="2" charset="2"/>
              <a:buChar char="§"/>
            </a:pPr>
            <a:r>
              <a:rPr lang="fr-FR" sz="3200" dirty="0" smtClean="0"/>
              <a:t> </a:t>
            </a:r>
            <a:r>
              <a:rPr lang="ar-TN" sz="3200" dirty="0" smtClean="0"/>
              <a:t>برنامج </a:t>
            </a:r>
            <a:r>
              <a:rPr lang="ar-TN" sz="3200" dirty="0" err="1" smtClean="0"/>
              <a:t>إنتدابات</a:t>
            </a:r>
            <a:r>
              <a:rPr lang="ar-TN" sz="3200" dirty="0" smtClean="0"/>
              <a:t> وترقيات 2020: 288 </a:t>
            </a:r>
            <a:r>
              <a:rPr lang="ar-TN" sz="3200" dirty="0" err="1" smtClean="0"/>
              <a:t>م</a:t>
            </a:r>
            <a:r>
              <a:rPr lang="ar-TN" sz="3200" dirty="0" smtClean="0"/>
              <a:t> د،</a:t>
            </a:r>
            <a:endParaRPr lang="fr-FR" sz="3200" dirty="0" smtClean="0"/>
          </a:p>
          <a:p>
            <a:pPr lvl="1" algn="r" rtl="1">
              <a:buFont typeface="Wingdings" pitchFamily="2" charset="2"/>
              <a:buChar char="§"/>
            </a:pPr>
            <a:r>
              <a:rPr lang="fr-FR" sz="3200" dirty="0" smtClean="0"/>
              <a:t> </a:t>
            </a:r>
            <a:r>
              <a:rPr lang="ar-TN" sz="3200" dirty="0" smtClean="0"/>
              <a:t>زيادات لفائدة بعض الأسلاك الخصوصية التابعة لبعض القطاعات (التربية، التعليم العالي، الصحة، الثقافة...)</a:t>
            </a:r>
            <a:r>
              <a:rPr lang="ar-TN" sz="1000" dirty="0" smtClean="0"/>
              <a:t> </a:t>
            </a:r>
            <a:r>
              <a:rPr lang="ar-TN" sz="3200" dirty="0" smtClean="0"/>
              <a:t>227 </a:t>
            </a:r>
            <a:r>
              <a:rPr lang="ar-TN" sz="3200" dirty="0" err="1" smtClean="0"/>
              <a:t>م</a:t>
            </a:r>
            <a:r>
              <a:rPr lang="ar-TN" sz="3200" dirty="0" smtClean="0"/>
              <a:t> د،</a:t>
            </a:r>
            <a:endParaRPr lang="fr-FR" sz="36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9227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33772" y="6324600"/>
            <a:ext cx="522891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5660072-7125-4D06-ADD0-32145B2644C8}" type="slidenum">
              <a:rPr lang="fr-FR"/>
              <a:pPr/>
              <a:t>12</a:t>
            </a:fld>
            <a:endParaRPr lang="fr-FR" dirty="0"/>
          </a:p>
        </p:txBody>
      </p:sp>
      <p:sp>
        <p:nvSpPr>
          <p:cNvPr id="9" name="Titre 1"/>
          <p:cNvSpPr txBox="1">
            <a:spLocks/>
          </p:cNvSpPr>
          <p:nvPr/>
        </p:nvSpPr>
        <p:spPr bwMode="auto">
          <a:xfrm>
            <a:off x="9525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ea typeface="+mj-ea"/>
              </a:rPr>
              <a:t>نفقات الدعم (1)</a:t>
            </a:r>
            <a:endParaRPr lang="fr-FR" dirty="0">
              <a:ea typeface="+mj-e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0975" y="630734"/>
            <a:ext cx="8675688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TN" sz="3000" b="1" dirty="0" smtClean="0">
                <a:solidFill>
                  <a:srgbClr val="FF0000"/>
                </a:solidFill>
              </a:rPr>
              <a:t>ستبلغ نفقات الدعم 4180 م د </a:t>
            </a:r>
            <a:r>
              <a:rPr lang="ar-TN" sz="3000" dirty="0" smtClean="0"/>
              <a:t>سنة 2020 مقابل 4788 م د سنة 2019 أي بتراجع قدره 608 م د :</a:t>
            </a:r>
          </a:p>
          <a:p>
            <a:pPr algn="r" rtl="1"/>
            <a:endParaRPr lang="fr-FR" sz="3000" dirty="0" smtClean="0"/>
          </a:p>
          <a:p>
            <a:pPr marL="514350" lvl="0" indent="-514350" algn="just" rtl="1">
              <a:lnSpc>
                <a:spcPct val="150000"/>
              </a:lnSpc>
              <a:buFont typeface="+mj-lt"/>
              <a:buAutoNum type="arabicPeriod"/>
            </a:pPr>
            <a:r>
              <a:rPr lang="ar-TN" sz="3000" b="1" dirty="0" smtClean="0">
                <a:solidFill>
                  <a:srgbClr val="FF0000"/>
                </a:solidFill>
              </a:rPr>
              <a:t>دعم المواد الأساسية </a:t>
            </a:r>
            <a:r>
              <a:rPr lang="ar-TN" sz="3000" dirty="0" smtClean="0"/>
              <a:t>: سيتم خلال سنة 2020 المحافظة على نفس الإعتمادات </a:t>
            </a:r>
            <a:r>
              <a:rPr lang="ar-TN" sz="3000" dirty="0" err="1" smtClean="0"/>
              <a:t>المرسمة</a:t>
            </a:r>
            <a:r>
              <a:rPr lang="ar-TN" sz="3000" dirty="0" smtClean="0"/>
              <a:t> في سنة 2019 والبالغة </a:t>
            </a:r>
            <a:r>
              <a:rPr lang="ar-TN" sz="3000" b="1" dirty="0" smtClean="0">
                <a:solidFill>
                  <a:srgbClr val="FF0000"/>
                </a:solidFill>
              </a:rPr>
              <a:t>1800 م د</a:t>
            </a:r>
            <a:r>
              <a:rPr lang="ar-TN" sz="3000" dirty="0" smtClean="0"/>
              <a:t>، وذلك على أساس إقرار وتنفيذ خطة إصلاح منظومة الدعم والهادفة إلى توجيه الدعم نحو مستحقيه من الفئات الضعيفة والمتوسطة بالإضافة إلى مزيد إحكام المراقبة.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9227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33772" y="6324600"/>
            <a:ext cx="522891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5660072-7125-4D06-ADD0-32145B2644C8}" type="slidenum">
              <a:rPr lang="fr-FR"/>
              <a:pPr/>
              <a:t>13</a:t>
            </a:fld>
            <a:endParaRPr lang="fr-FR" dirty="0"/>
          </a:p>
        </p:txBody>
      </p:sp>
      <p:sp>
        <p:nvSpPr>
          <p:cNvPr id="9" name="Titre 1"/>
          <p:cNvSpPr txBox="1">
            <a:spLocks/>
          </p:cNvSpPr>
          <p:nvPr/>
        </p:nvSpPr>
        <p:spPr bwMode="auto">
          <a:xfrm>
            <a:off x="9525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ea typeface="+mj-ea"/>
              </a:rPr>
              <a:t>نفقات الدعم (2)</a:t>
            </a:r>
            <a:endParaRPr lang="fr-FR" dirty="0">
              <a:ea typeface="+mj-e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0975" y="630735"/>
            <a:ext cx="8675688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 rtl="1">
              <a:lnSpc>
                <a:spcPct val="150000"/>
              </a:lnSpc>
              <a:buFont typeface="+mj-lt"/>
              <a:buAutoNum type="arabicPeriod" startAt="2"/>
            </a:pPr>
            <a:r>
              <a:rPr lang="ar-TN" sz="2800" b="1" dirty="0" smtClean="0">
                <a:solidFill>
                  <a:srgbClr val="FF0000"/>
                </a:solidFill>
              </a:rPr>
              <a:t>دعم المحروقات</a:t>
            </a:r>
            <a:r>
              <a:rPr lang="ar-TN" sz="2800" dirty="0" smtClean="0">
                <a:solidFill>
                  <a:srgbClr val="FF0000"/>
                </a:solidFill>
              </a:rPr>
              <a:t>: </a:t>
            </a:r>
            <a:r>
              <a:rPr lang="ar-TN" sz="2800" dirty="0" smtClean="0"/>
              <a:t>سيتم تخصيص مبلغ 1880 م د و ذلك باعتبار الإجراءات التالية: </a:t>
            </a:r>
          </a:p>
          <a:p>
            <a:pPr marL="514350" indent="-514350" algn="just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TN" sz="2800" b="1" dirty="0" smtClean="0"/>
              <a:t>300 </a:t>
            </a:r>
            <a:r>
              <a:rPr lang="ar-TN" sz="2800" b="1" dirty="0" err="1" smtClean="0"/>
              <a:t>م</a:t>
            </a:r>
            <a:r>
              <a:rPr lang="ar-TN" sz="2800" b="1" dirty="0" smtClean="0"/>
              <a:t> د</a:t>
            </a:r>
            <a:r>
              <a:rPr lang="ar-TN" sz="2800" dirty="0" smtClean="0"/>
              <a:t>: </a:t>
            </a:r>
            <a:r>
              <a:rPr lang="ar-TN" sz="2800" dirty="0" err="1" smtClean="0"/>
              <a:t>إنعكاس</a:t>
            </a:r>
            <a:r>
              <a:rPr lang="ar-TN" sz="2800" dirty="0" smtClean="0"/>
              <a:t> برنامج الضغط على كلفة الإنتاج</a:t>
            </a:r>
            <a:r>
              <a:rPr lang="fr-FR" sz="1400" dirty="0" smtClean="0"/>
              <a:t>. </a:t>
            </a:r>
            <a:endParaRPr lang="ar-TN" sz="2800" dirty="0" smtClean="0"/>
          </a:p>
          <a:p>
            <a:pPr marL="514350" indent="-514350" algn="just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TN" sz="2800" b="1" dirty="0" smtClean="0"/>
              <a:t>100 م د</a:t>
            </a:r>
            <a:r>
              <a:rPr lang="ar-TN" sz="2800" dirty="0" smtClean="0"/>
              <a:t>: ترشيد </a:t>
            </a:r>
            <a:r>
              <a:rPr lang="ar-TN" sz="2800" dirty="0" err="1" smtClean="0"/>
              <a:t>إستهلاك</a:t>
            </a:r>
            <a:r>
              <a:rPr lang="ar-TN" sz="2800" dirty="0" smtClean="0"/>
              <a:t> قوارير الغاز المنزلي وإصلاح مسالك توزيعه.</a:t>
            </a:r>
          </a:p>
          <a:p>
            <a:pPr marL="514350" indent="-514350" algn="just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TN" sz="2800" b="1" dirty="0" smtClean="0"/>
              <a:t>100 </a:t>
            </a:r>
            <a:r>
              <a:rPr lang="ar-TN" sz="2800" b="1" dirty="0" err="1" smtClean="0"/>
              <a:t>م</a:t>
            </a:r>
            <a:r>
              <a:rPr lang="ar-TN" sz="2800" b="1" dirty="0" smtClean="0"/>
              <a:t> د </a:t>
            </a:r>
            <a:r>
              <a:rPr lang="ar-TN" sz="2800" dirty="0" smtClean="0"/>
              <a:t>: تشجيع </a:t>
            </a:r>
            <a:r>
              <a:rPr lang="ar-TN" sz="2800" dirty="0" err="1" smtClean="0"/>
              <a:t>إستهلاك</a:t>
            </a:r>
            <a:r>
              <a:rPr lang="ar-TN" sz="2800" dirty="0" smtClean="0"/>
              <a:t> المحروقات النظيفة والمقتصدة للطاقة وذلك خاصة بالتعويض التدريجي لبعض المنتجات الملوثة. </a:t>
            </a:r>
          </a:p>
          <a:p>
            <a:pPr marL="514350" indent="-514350" algn="just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TN" sz="2800" dirty="0" smtClean="0"/>
              <a:t> إجراء تعديلات للأسعار</a:t>
            </a:r>
          </a:p>
          <a:p>
            <a:pPr marL="1428750" lvl="2" indent="-514350" algn="just" rtl="1">
              <a:buFont typeface="Wingdings" pitchFamily="2" charset="2"/>
              <a:buChar char="§"/>
            </a:pPr>
            <a:endParaRPr lang="fr-FR" sz="2800" dirty="0" smtClean="0"/>
          </a:p>
          <a:p>
            <a:pPr marL="1428750" lvl="2" indent="-514350" algn="just" rtl="1">
              <a:buFont typeface="Wingdings" pitchFamily="2" charset="2"/>
              <a:buChar char="ü"/>
            </a:pPr>
            <a:endParaRPr lang="fr-FR" sz="2800" dirty="0" smtClean="0"/>
          </a:p>
          <a:p>
            <a:pPr marL="971550" lvl="1" indent="-514350" algn="just" rtl="1">
              <a:buFont typeface="Wingdings" pitchFamily="2" charset="2"/>
              <a:buChar char="ü"/>
            </a:pPr>
            <a:endParaRPr lang="ar-TN" sz="2800" dirty="0" smtClean="0"/>
          </a:p>
          <a:p>
            <a:pPr marL="971550" lvl="1" indent="-514350" algn="just" rtl="1">
              <a:buFont typeface="Wingdings" pitchFamily="2" charset="2"/>
              <a:buChar char="ü"/>
            </a:pPr>
            <a:endParaRPr lang="fr-FR" sz="2800" dirty="0" smtClean="0"/>
          </a:p>
          <a:p>
            <a:pPr marL="514350" lvl="0" indent="-514350" algn="just" rtl="1">
              <a:buFont typeface="+mj-lt"/>
              <a:buAutoNum type="arabicPeriod" startAt="2"/>
            </a:pPr>
            <a:endParaRPr lang="fr-FR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9227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33772" y="6324600"/>
            <a:ext cx="522891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5660072-7125-4D06-ADD0-32145B2644C8}" type="slidenum">
              <a:rPr lang="fr-FR"/>
              <a:pPr/>
              <a:t>14</a:t>
            </a:fld>
            <a:endParaRPr lang="fr-FR" dirty="0"/>
          </a:p>
        </p:txBody>
      </p:sp>
      <p:sp>
        <p:nvSpPr>
          <p:cNvPr id="9" name="Titre 1"/>
          <p:cNvSpPr txBox="1">
            <a:spLocks/>
          </p:cNvSpPr>
          <p:nvPr/>
        </p:nvSpPr>
        <p:spPr bwMode="auto">
          <a:xfrm>
            <a:off x="9525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ea typeface="+mj-ea"/>
              </a:rPr>
              <a:t>نفقات التنمية (1)</a:t>
            </a:r>
            <a:endParaRPr lang="fr-FR" dirty="0">
              <a:ea typeface="+mj-e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0975" y="453112"/>
            <a:ext cx="867568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 rtl="1">
              <a:lnSpc>
                <a:spcPct val="150000"/>
              </a:lnSpc>
            </a:pPr>
            <a:r>
              <a:rPr lang="ar-TN" sz="2800" b="1" dirty="0" smtClean="0">
                <a:solidFill>
                  <a:srgbClr val="FF0000"/>
                </a:solidFill>
              </a:rPr>
              <a:t>ستبلغ النفقات ذات صبغة تنموية </a:t>
            </a:r>
            <a:r>
              <a:rPr lang="fr-FR" sz="2800" b="1" dirty="0" smtClean="0">
                <a:solidFill>
                  <a:srgbClr val="FF0000"/>
                </a:solidFill>
              </a:rPr>
              <a:t>6900</a:t>
            </a:r>
            <a:r>
              <a:rPr lang="ar-TN" sz="2800" b="1" dirty="0" smtClean="0">
                <a:solidFill>
                  <a:srgbClr val="FF0000"/>
                </a:solidFill>
              </a:rPr>
              <a:t> م </a:t>
            </a:r>
            <a:r>
              <a:rPr lang="ar-TN" sz="2800" b="1" dirty="0" err="1" smtClean="0">
                <a:solidFill>
                  <a:srgbClr val="FF0000"/>
                </a:solidFill>
              </a:rPr>
              <a:t>د</a:t>
            </a:r>
            <a:r>
              <a:rPr lang="ar-TN" sz="2800" b="1" dirty="0" smtClean="0">
                <a:solidFill>
                  <a:srgbClr val="FF0000"/>
                </a:solidFill>
              </a:rPr>
              <a:t> </a:t>
            </a:r>
            <a:r>
              <a:rPr lang="ar-TN" sz="2800" dirty="0" smtClean="0"/>
              <a:t>مقابل 6250 </a:t>
            </a:r>
            <a:r>
              <a:rPr lang="ar-TN" sz="2800" dirty="0" err="1" smtClean="0"/>
              <a:t>م</a:t>
            </a:r>
            <a:r>
              <a:rPr lang="ar-TN" sz="2800" dirty="0" smtClean="0"/>
              <a:t> د سنة 2019 </a:t>
            </a:r>
            <a:r>
              <a:rPr lang="ar-TN" sz="2800" b="1" dirty="0" smtClean="0"/>
              <a:t>أي بزيادة قدرها 750 </a:t>
            </a:r>
            <a:r>
              <a:rPr lang="ar-TN" sz="2800" b="1" dirty="0" err="1" smtClean="0"/>
              <a:t>م</a:t>
            </a:r>
            <a:r>
              <a:rPr lang="ar-TN" sz="2800" b="1" dirty="0" smtClean="0"/>
              <a:t> د </a:t>
            </a:r>
            <a:r>
              <a:rPr lang="ar-TN" sz="2800" b="1" dirty="0" err="1" smtClean="0"/>
              <a:t>د</a:t>
            </a:r>
            <a:r>
              <a:rPr lang="ar-TN" sz="2800" b="1" dirty="0" smtClean="0"/>
              <a:t>ون </a:t>
            </a:r>
            <a:r>
              <a:rPr lang="ar-TN" sz="2800" b="1" dirty="0" err="1" smtClean="0"/>
              <a:t>إعتبار</a:t>
            </a:r>
            <a:r>
              <a:rPr lang="ar-TN" sz="2800" b="1" dirty="0" smtClean="0"/>
              <a:t> المبالغ التي يمكن تخصيصها من </a:t>
            </a:r>
            <a:r>
              <a:rPr lang="ar-TN" sz="2800" b="1" dirty="0" err="1" smtClean="0"/>
              <a:t>الاعتمادات</a:t>
            </a:r>
            <a:r>
              <a:rPr lang="ar-TN" sz="2800" b="1" dirty="0" smtClean="0"/>
              <a:t> غير الموزعة</a:t>
            </a:r>
            <a:r>
              <a:rPr lang="ar-TN" sz="2800" dirty="0" smtClean="0"/>
              <a:t>. وتتمثل أهم المشاريع  التي ستخصص لها </a:t>
            </a:r>
            <a:r>
              <a:rPr lang="ar-TN" sz="2800" dirty="0" err="1" smtClean="0"/>
              <a:t>إعتمادات</a:t>
            </a:r>
            <a:r>
              <a:rPr lang="ar-TN" sz="2800" dirty="0" smtClean="0"/>
              <a:t> في </a:t>
            </a:r>
            <a:r>
              <a:rPr lang="ar-TN" sz="2800" dirty="0" err="1" smtClean="0"/>
              <a:t>إطالر</a:t>
            </a:r>
            <a:r>
              <a:rPr lang="ar-TN" sz="2800" dirty="0" smtClean="0"/>
              <a:t> ميزانية 2020 خاصة في ما يلي :</a:t>
            </a:r>
            <a:endParaRPr lang="fr-FR" sz="2800" dirty="0" smtClean="0"/>
          </a:p>
          <a:p>
            <a:pPr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TN" sz="2400" dirty="0" smtClean="0"/>
              <a:t> الطريق السيارة تونس </a:t>
            </a:r>
            <a:r>
              <a:rPr lang="ar-TN" sz="2400" dirty="0" err="1" smtClean="0"/>
              <a:t>جلمة</a:t>
            </a:r>
            <a:r>
              <a:rPr lang="ar-TN" sz="2400" dirty="0" smtClean="0"/>
              <a:t> بكلفة تقدر 1660 </a:t>
            </a:r>
            <a:r>
              <a:rPr lang="ar-TN" sz="2400" dirty="0" err="1" smtClean="0"/>
              <a:t>م</a:t>
            </a:r>
            <a:r>
              <a:rPr lang="ar-TN" sz="2400" dirty="0" smtClean="0"/>
              <a:t> د.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TN" sz="2400" dirty="0" smtClean="0"/>
              <a:t> ربط </a:t>
            </a:r>
            <a:r>
              <a:rPr lang="ar-TN" sz="2400" dirty="0" err="1" smtClean="0"/>
              <a:t>تطاوين</a:t>
            </a:r>
            <a:r>
              <a:rPr lang="ar-TN" sz="2400" dirty="0" smtClean="0"/>
              <a:t> بالطريق السيارة بكلفة تقدر </a:t>
            </a:r>
            <a:r>
              <a:rPr lang="ar-TN" sz="2400" dirty="0" err="1" smtClean="0"/>
              <a:t>بـ</a:t>
            </a:r>
            <a:r>
              <a:rPr lang="ar-TN" sz="2400" dirty="0" smtClean="0"/>
              <a:t> 180 </a:t>
            </a:r>
            <a:r>
              <a:rPr lang="ar-TN" sz="2400" dirty="0" err="1" smtClean="0"/>
              <a:t>م</a:t>
            </a:r>
            <a:r>
              <a:rPr lang="ar-TN" sz="2400" dirty="0" smtClean="0"/>
              <a:t> د.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TN" sz="2400" dirty="0" smtClean="0"/>
              <a:t> استكمال انجـاز الطريق السيارة </a:t>
            </a:r>
            <a:r>
              <a:rPr lang="ar-TN" sz="2400" dirty="0" err="1" smtClean="0"/>
              <a:t>قـابس</a:t>
            </a:r>
            <a:r>
              <a:rPr lang="ar-TN" sz="2400" dirty="0" smtClean="0"/>
              <a:t>- مدنين- رأس جديـر بكلفة 180 </a:t>
            </a:r>
            <a:r>
              <a:rPr lang="ar-TN" sz="2400" dirty="0" err="1" smtClean="0"/>
              <a:t>م</a:t>
            </a:r>
            <a:r>
              <a:rPr lang="ar-TN" sz="2400" dirty="0" smtClean="0"/>
              <a:t> د.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TN" sz="2400" dirty="0" smtClean="0"/>
              <a:t> بناء جسر بنزرت بكلفة تقدر </a:t>
            </a:r>
            <a:r>
              <a:rPr lang="ar-TN" sz="2400" dirty="0" err="1" smtClean="0"/>
              <a:t>بـ</a:t>
            </a:r>
            <a:r>
              <a:rPr lang="ar-TN" sz="2400" dirty="0" smtClean="0"/>
              <a:t> 775 </a:t>
            </a:r>
            <a:r>
              <a:rPr lang="ar-TN" sz="2400" dirty="0" err="1" smtClean="0"/>
              <a:t>م</a:t>
            </a:r>
            <a:r>
              <a:rPr lang="ar-TN" sz="2400" dirty="0" smtClean="0"/>
              <a:t> د.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TN" sz="2400" dirty="0" smtClean="0"/>
              <a:t> برنامج تهيئة الطرقات المرقمة بطول 322 كلم بكلفة تقدر بحوالي 245 </a:t>
            </a:r>
            <a:r>
              <a:rPr lang="ar-TN" sz="2400" dirty="0" err="1" smtClean="0"/>
              <a:t>م</a:t>
            </a:r>
            <a:r>
              <a:rPr lang="ar-TN" sz="2400" dirty="0" smtClean="0"/>
              <a:t> د.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TN" sz="2400" dirty="0" smtClean="0"/>
              <a:t> مشروع تهيئة 148 مسلك ريفي بطول 912 كلم بكلفة تقدر بحوالي 350 </a:t>
            </a:r>
            <a:r>
              <a:rPr lang="ar-TN" sz="2400" dirty="0" err="1" smtClean="0"/>
              <a:t>م</a:t>
            </a:r>
            <a:r>
              <a:rPr lang="ar-TN" sz="2400" dirty="0" smtClean="0"/>
              <a:t> د.</a:t>
            </a:r>
            <a:endParaRPr lang="fr-FR" sz="24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9227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33772" y="6324600"/>
            <a:ext cx="522891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5660072-7125-4D06-ADD0-32145B2644C8}" type="slidenum">
              <a:rPr lang="fr-FR"/>
              <a:pPr/>
              <a:t>15</a:t>
            </a:fld>
            <a:endParaRPr lang="fr-FR" dirty="0"/>
          </a:p>
        </p:txBody>
      </p:sp>
      <p:sp>
        <p:nvSpPr>
          <p:cNvPr id="9" name="Titre 1"/>
          <p:cNvSpPr txBox="1">
            <a:spLocks/>
          </p:cNvSpPr>
          <p:nvPr/>
        </p:nvSpPr>
        <p:spPr bwMode="auto">
          <a:xfrm>
            <a:off x="9525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ea typeface="+mj-ea"/>
              </a:rPr>
              <a:t>تطور نفقات التنمية (2)</a:t>
            </a:r>
            <a:endParaRPr lang="fr-FR" dirty="0">
              <a:ea typeface="+mj-e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0975" y="630734"/>
            <a:ext cx="867568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TN" sz="2400" dirty="0" smtClean="0"/>
              <a:t>مشاريع الحماية من الفيضانات وبرامج إصلاح أضرار الفيضانات  بكلفة 392م </a:t>
            </a:r>
            <a:r>
              <a:rPr lang="ar-TN" sz="2400" dirty="0" err="1" smtClean="0"/>
              <a:t>د</a:t>
            </a:r>
            <a:r>
              <a:rPr lang="ar-TN" sz="2400" dirty="0" smtClean="0"/>
              <a:t>.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TN" sz="2400" dirty="0" smtClean="0"/>
              <a:t> الانطلاق في انجاز الجيل الثاني من برنامج تهذيب وإدماج الإحياء السكنية الكبرى (146 حي سكني) بكلفة 635 </a:t>
            </a:r>
            <a:r>
              <a:rPr lang="ar-TN" sz="2400" dirty="0" err="1" smtClean="0"/>
              <a:t>م</a:t>
            </a:r>
            <a:r>
              <a:rPr lang="ar-TN" sz="2400" dirty="0" smtClean="0"/>
              <a:t> د.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TN" sz="2400" dirty="0" smtClean="0"/>
              <a:t> البرنامج الخصوصي للسكن الاجتماعي بكلفة 250 </a:t>
            </a:r>
            <a:r>
              <a:rPr lang="ar-TN" sz="2400" dirty="0" err="1" smtClean="0"/>
              <a:t>م</a:t>
            </a:r>
            <a:r>
              <a:rPr lang="ar-TN" sz="2400" dirty="0" smtClean="0"/>
              <a:t> د.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TN" sz="2400" dirty="0" smtClean="0"/>
              <a:t> مضاعفة 25 كلم مـن السكة الحديدية بالنسبة للخط الرابـط بين المكنين والمهدية بكلفة تقدر </a:t>
            </a:r>
            <a:r>
              <a:rPr lang="ar-TN" sz="2400" dirty="0" err="1" smtClean="0"/>
              <a:t>بـ</a:t>
            </a:r>
            <a:r>
              <a:rPr lang="ar-TN" sz="2400" dirty="0" smtClean="0"/>
              <a:t> 200 </a:t>
            </a:r>
            <a:r>
              <a:rPr lang="ar-TN" sz="2400" dirty="0" err="1" smtClean="0"/>
              <a:t>م</a:t>
            </a:r>
            <a:r>
              <a:rPr lang="ar-TN" sz="2400" dirty="0" smtClean="0"/>
              <a:t> د.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TN" sz="2400" dirty="0" smtClean="0"/>
              <a:t> مـواصلة تهيئة المرحلة الأولـى من الشبكة الحديدية السريعة (الخطين </a:t>
            </a:r>
            <a:r>
              <a:rPr lang="fr-FR" sz="2400" dirty="0" smtClean="0"/>
              <a:t>E</a:t>
            </a:r>
            <a:r>
              <a:rPr lang="ar-TN" sz="2400" dirty="0" smtClean="0"/>
              <a:t>و</a:t>
            </a:r>
            <a:r>
              <a:rPr lang="fr-FR" sz="2400" dirty="0" smtClean="0"/>
              <a:t> D</a:t>
            </a:r>
            <a:r>
              <a:rPr lang="ar-TN" sz="2400" dirty="0" smtClean="0"/>
              <a:t>) بكلفة 1113 </a:t>
            </a:r>
            <a:r>
              <a:rPr lang="ar-TN" sz="2400" dirty="0" err="1" smtClean="0"/>
              <a:t>م</a:t>
            </a:r>
            <a:r>
              <a:rPr lang="ar-TN" sz="2400" dirty="0" smtClean="0"/>
              <a:t> د.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TN" sz="2400" dirty="0" smtClean="0"/>
              <a:t> تهيئة الجذع المركزي للمترو بكلفة</a:t>
            </a:r>
            <a:r>
              <a:rPr lang="fr-FR" sz="2400" dirty="0" smtClean="0"/>
              <a:t> 270 </a:t>
            </a:r>
            <a:r>
              <a:rPr lang="ar-TN" sz="2400" dirty="0" smtClean="0"/>
              <a:t>م </a:t>
            </a:r>
            <a:r>
              <a:rPr lang="ar-TN" sz="2400" dirty="0" err="1" smtClean="0"/>
              <a:t>د</a:t>
            </a:r>
            <a:r>
              <a:rPr lang="ar-TN" sz="2400" dirty="0" smtClean="0"/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9227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33772" y="6324600"/>
            <a:ext cx="522891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5660072-7125-4D06-ADD0-32145B2644C8}" type="slidenum">
              <a:rPr lang="fr-FR"/>
              <a:pPr/>
              <a:t>16</a:t>
            </a:fld>
            <a:endParaRPr lang="fr-FR" dirty="0"/>
          </a:p>
        </p:txBody>
      </p:sp>
      <p:sp>
        <p:nvSpPr>
          <p:cNvPr id="9" name="Titre 1"/>
          <p:cNvSpPr txBox="1">
            <a:spLocks/>
          </p:cNvSpPr>
          <p:nvPr/>
        </p:nvSpPr>
        <p:spPr bwMode="auto">
          <a:xfrm>
            <a:off x="9525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ea typeface="+mj-ea"/>
              </a:rPr>
              <a:t>نفقات التنمية (3)</a:t>
            </a:r>
            <a:endParaRPr lang="fr-FR" dirty="0">
              <a:ea typeface="+mj-e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0975" y="630734"/>
            <a:ext cx="86756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TN" sz="2400" dirty="0" smtClean="0"/>
              <a:t> تمويل الاستثمارات البلدية في إطار برنامج التنمية الحضرية </a:t>
            </a:r>
            <a:r>
              <a:rPr lang="ar-TN" sz="2400" dirty="0" err="1" smtClean="0"/>
              <a:t>والحوكمة</a:t>
            </a:r>
            <a:r>
              <a:rPr lang="ar-TN" sz="2400" dirty="0" smtClean="0"/>
              <a:t> المحلية بكلفة جملية تقدر </a:t>
            </a:r>
            <a:r>
              <a:rPr lang="ar-TN" sz="2400" dirty="0" err="1" smtClean="0"/>
              <a:t>بـ</a:t>
            </a:r>
            <a:r>
              <a:rPr lang="ar-TN" sz="2400" dirty="0" smtClean="0"/>
              <a:t> 183 </a:t>
            </a:r>
            <a:r>
              <a:rPr lang="ar-TN" sz="2400" dirty="0" err="1" smtClean="0"/>
              <a:t>م</a:t>
            </a:r>
            <a:r>
              <a:rPr lang="ar-TN" sz="2400" dirty="0" smtClean="0"/>
              <a:t> د. </a:t>
            </a:r>
            <a:endParaRPr lang="fr-FR" sz="2400" dirty="0" smtClean="0"/>
          </a:p>
          <a:p>
            <a:pPr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TN" sz="2400" dirty="0" smtClean="0"/>
              <a:t>تمويل 4 مشاريع تربوية كبرى في إطار الشراكة مع ممولين أجانب بكلفة جملية تقدر </a:t>
            </a:r>
            <a:r>
              <a:rPr lang="ar-TN" sz="2400" dirty="0" err="1" smtClean="0"/>
              <a:t>بـ</a:t>
            </a:r>
            <a:r>
              <a:rPr lang="ar-TN" sz="2400" dirty="0" smtClean="0"/>
              <a:t>  1395 </a:t>
            </a:r>
            <a:r>
              <a:rPr lang="ar-TN" sz="2400" dirty="0" err="1" smtClean="0"/>
              <a:t>م</a:t>
            </a:r>
            <a:r>
              <a:rPr lang="ar-TN" sz="2400" dirty="0" smtClean="0"/>
              <a:t> د. 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TN" sz="2400" dirty="0" smtClean="0"/>
              <a:t> بناء وتجهيز مستشفيات </a:t>
            </a:r>
            <a:r>
              <a:rPr lang="ar-TN" sz="2400" dirty="0" err="1" smtClean="0"/>
              <a:t>جهوية</a:t>
            </a:r>
            <a:r>
              <a:rPr lang="ar-TN" sz="2400" dirty="0" smtClean="0"/>
              <a:t> صنف "ب" بكل من مكثر </a:t>
            </a:r>
            <a:r>
              <a:rPr lang="ar-TN" sz="2400" dirty="0" err="1" smtClean="0"/>
              <a:t>وجلمة</a:t>
            </a:r>
            <a:r>
              <a:rPr lang="ar-TN" sz="2400" dirty="0" smtClean="0"/>
              <a:t> </a:t>
            </a:r>
            <a:r>
              <a:rPr lang="ar-TN" sz="2400" dirty="0" err="1" smtClean="0"/>
              <a:t>وغارالدماء</a:t>
            </a:r>
            <a:r>
              <a:rPr lang="ar-TN" sz="2400" dirty="0" smtClean="0"/>
              <a:t> </a:t>
            </a:r>
            <a:r>
              <a:rPr lang="ar-TN" sz="2400" dirty="0" err="1" smtClean="0"/>
              <a:t>وحفوز</a:t>
            </a:r>
            <a:r>
              <a:rPr lang="ar-TN" sz="2400" dirty="0" smtClean="0"/>
              <a:t> </a:t>
            </a:r>
            <a:r>
              <a:rPr lang="ar-TN" sz="2400" dirty="0" err="1" smtClean="0"/>
              <a:t>وسبيبة</a:t>
            </a:r>
            <a:r>
              <a:rPr lang="ar-TN" sz="2400" dirty="0" smtClean="0"/>
              <a:t> </a:t>
            </a:r>
            <a:r>
              <a:rPr lang="ar-TN" sz="2400" dirty="0" err="1" smtClean="0"/>
              <a:t>واللجم</a:t>
            </a:r>
            <a:r>
              <a:rPr lang="ar-TN" sz="2400" dirty="0" smtClean="0"/>
              <a:t> </a:t>
            </a:r>
            <a:r>
              <a:rPr lang="ar-TN" sz="2400" dirty="0" err="1" smtClean="0"/>
              <a:t>وتالة</a:t>
            </a:r>
            <a:r>
              <a:rPr lang="ar-TN" sz="2400" dirty="0" smtClean="0"/>
              <a:t> </a:t>
            </a:r>
            <a:r>
              <a:rPr lang="ar-TN" sz="2400" dirty="0" err="1" smtClean="0"/>
              <a:t>والدهماني</a:t>
            </a:r>
            <a:r>
              <a:rPr lang="ar-TN" sz="2400" dirty="0" smtClean="0"/>
              <a:t> بكلفة تقدر </a:t>
            </a:r>
            <a:r>
              <a:rPr lang="ar-TN" sz="2400" dirty="0" err="1" smtClean="0"/>
              <a:t>بـ</a:t>
            </a:r>
            <a:r>
              <a:rPr lang="ar-TN" sz="2400" dirty="0" smtClean="0"/>
              <a:t> 403  م د.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TN" sz="2400" dirty="0" smtClean="0"/>
              <a:t> </a:t>
            </a:r>
            <a:r>
              <a:rPr lang="fr-FR" sz="2400" dirty="0" smtClean="0"/>
              <a:t> </a:t>
            </a:r>
            <a:r>
              <a:rPr lang="ar-TN" sz="2400" dirty="0" smtClean="0"/>
              <a:t>بناء وتجهيز مستشفى متعدد الاختصــاصات بالقيروان بكلفة بحوالي 205 </a:t>
            </a:r>
            <a:r>
              <a:rPr lang="ar-TN" sz="2400" dirty="0" err="1" smtClean="0"/>
              <a:t>م</a:t>
            </a:r>
            <a:r>
              <a:rPr lang="ar-TN" sz="2400" dirty="0" smtClean="0"/>
              <a:t> د.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TN" sz="2400" dirty="0" smtClean="0"/>
              <a:t> بناء وتجهيز مستشفى بسيدي </a:t>
            </a:r>
            <a:r>
              <a:rPr lang="ar-TN" sz="2400" dirty="0" err="1" smtClean="0"/>
              <a:t>بوزيد</a:t>
            </a:r>
            <a:r>
              <a:rPr lang="ar-TN" sz="2400" dirty="0" smtClean="0"/>
              <a:t> بكلفة تقدر </a:t>
            </a:r>
            <a:r>
              <a:rPr lang="ar-TN" sz="2400" dirty="0" err="1" smtClean="0"/>
              <a:t>بـ</a:t>
            </a:r>
            <a:r>
              <a:rPr lang="ar-TN" sz="2400" dirty="0" smtClean="0"/>
              <a:t> 218 </a:t>
            </a:r>
            <a:r>
              <a:rPr lang="ar-TN" sz="2400" dirty="0" err="1" smtClean="0"/>
              <a:t>م</a:t>
            </a:r>
            <a:r>
              <a:rPr lang="ar-TN" sz="2400" dirty="0" smtClean="0"/>
              <a:t> د.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TN" sz="2400" dirty="0" smtClean="0"/>
              <a:t> بناء وتجهيز مستشفى متعدد الاختصاصات </a:t>
            </a:r>
            <a:r>
              <a:rPr lang="ar-TN" sz="2400" dirty="0" err="1" smtClean="0"/>
              <a:t>بقفصة</a:t>
            </a:r>
            <a:r>
              <a:rPr lang="ar-TN" sz="2400" dirty="0" smtClean="0"/>
              <a:t> بكلفة تقدر بحوالي 272 </a:t>
            </a:r>
            <a:r>
              <a:rPr lang="ar-TN" sz="2400" dirty="0" err="1" smtClean="0"/>
              <a:t>م</a:t>
            </a:r>
            <a:r>
              <a:rPr lang="ar-TN" sz="2400" dirty="0" smtClean="0"/>
              <a:t> د.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TN" sz="2400" dirty="0" smtClean="0"/>
              <a:t> البرنامج </a:t>
            </a:r>
            <a:r>
              <a:rPr lang="ar-TN" sz="2400" dirty="0" err="1" smtClean="0"/>
              <a:t>الجهوي</a:t>
            </a:r>
            <a:r>
              <a:rPr lang="ar-TN" sz="2400" dirty="0" smtClean="0"/>
              <a:t> للتنمية  بكلفة تقدر </a:t>
            </a:r>
            <a:r>
              <a:rPr lang="ar-TN" sz="2400" dirty="0" err="1" smtClean="0"/>
              <a:t>بـ</a:t>
            </a:r>
            <a:r>
              <a:rPr lang="ar-TN" sz="2400" dirty="0" smtClean="0"/>
              <a:t> 649 </a:t>
            </a:r>
            <a:r>
              <a:rPr lang="ar-TN" sz="2400" dirty="0" err="1" smtClean="0"/>
              <a:t>م</a:t>
            </a:r>
            <a:r>
              <a:rPr lang="ar-TN" sz="2400" dirty="0" smtClean="0"/>
              <a:t> د.</a:t>
            </a:r>
            <a:endParaRPr lang="fr-FR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 1"/>
          <p:cNvSpPr txBox="1">
            <a:spLocks/>
          </p:cNvSpPr>
          <p:nvPr/>
        </p:nvSpPr>
        <p:spPr bwMode="auto">
          <a:xfrm>
            <a:off x="0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خدمة </a:t>
            </a:r>
            <a:r>
              <a:rPr lang="ar-TN" smtClean="0">
                <a:solidFill>
                  <a:schemeClr val="bg1"/>
                </a:solidFill>
                <a:ea typeface="+mj-ea"/>
              </a:rPr>
              <a:t>الدين العمومي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  <p:sp>
        <p:nvSpPr>
          <p:cNvPr id="37891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37893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83588" y="6324600"/>
            <a:ext cx="473075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7D56DDB2-427D-479F-BCB6-20C2FF5D45F6}" type="slidenum">
              <a:rPr lang="fr-FR"/>
              <a:pPr/>
              <a:t>17</a:t>
            </a:fld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136525" y="1022350"/>
            <a:ext cx="8720138" cy="3171825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76200" tIns="76200" rIns="76200" bIns="76200"/>
          <a:lstStyle/>
          <a:p>
            <a:pPr algn="just" rtl="1">
              <a:lnSpc>
                <a:spcPct val="150000"/>
              </a:lnSpc>
              <a:defRPr/>
            </a:pPr>
            <a:r>
              <a:rPr lang="ar-TN" sz="2800" b="1" dirty="0" smtClean="0">
                <a:solidFill>
                  <a:schemeClr val="tx1"/>
                </a:solidFill>
              </a:rPr>
              <a:t>من المتوقع أن تبلغ </a:t>
            </a:r>
            <a:r>
              <a:rPr lang="ar-TN" sz="2800" b="1" dirty="0" smtClean="0">
                <a:solidFill>
                  <a:srgbClr val="FF0000"/>
                </a:solidFill>
              </a:rPr>
              <a:t>خدمة </a:t>
            </a:r>
            <a:r>
              <a:rPr lang="ar-TN" sz="2800" b="1" dirty="0">
                <a:solidFill>
                  <a:srgbClr val="FF0000"/>
                </a:solidFill>
              </a:rPr>
              <a:t>الدين العمومي لسنة </a:t>
            </a:r>
            <a:r>
              <a:rPr lang="ar-TN" sz="2800" b="1" dirty="0" smtClean="0">
                <a:solidFill>
                  <a:srgbClr val="FF0000"/>
                </a:solidFill>
              </a:rPr>
              <a:t>2020 </a:t>
            </a:r>
            <a:r>
              <a:rPr lang="ar-TN" sz="2800" dirty="0" smtClean="0">
                <a:solidFill>
                  <a:schemeClr val="tx1"/>
                </a:solidFill>
              </a:rPr>
              <a:t>ما قيمته </a:t>
            </a:r>
            <a:r>
              <a:rPr lang="ar-TN" sz="2800" b="1" dirty="0" smtClean="0">
                <a:solidFill>
                  <a:srgbClr val="FF0000"/>
                </a:solidFill>
              </a:rPr>
              <a:t>11678م </a:t>
            </a:r>
            <a:r>
              <a:rPr lang="ar-TN" sz="2800" b="1" dirty="0">
                <a:solidFill>
                  <a:srgbClr val="FF0000"/>
                </a:solidFill>
              </a:rPr>
              <a:t>د </a:t>
            </a:r>
            <a:r>
              <a:rPr lang="ar-TN" sz="2800" dirty="0" smtClean="0">
                <a:solidFill>
                  <a:schemeClr val="tx1"/>
                </a:solidFill>
              </a:rPr>
              <a:t>مقابل 9874 </a:t>
            </a:r>
            <a:r>
              <a:rPr lang="ar-TN" sz="2800" dirty="0" err="1" smtClean="0">
                <a:solidFill>
                  <a:schemeClr val="tx1"/>
                </a:solidFill>
              </a:rPr>
              <a:t>م</a:t>
            </a:r>
            <a:r>
              <a:rPr lang="ar-TN" sz="2800" dirty="0" smtClean="0">
                <a:solidFill>
                  <a:schemeClr val="tx1"/>
                </a:solidFill>
              </a:rPr>
              <a:t> </a:t>
            </a:r>
            <a:r>
              <a:rPr lang="ar-TN" sz="2800" dirty="0">
                <a:solidFill>
                  <a:schemeClr val="tx1"/>
                </a:solidFill>
              </a:rPr>
              <a:t>د </a:t>
            </a:r>
            <a:r>
              <a:rPr lang="ar-TN" sz="2800" dirty="0" smtClean="0">
                <a:solidFill>
                  <a:schemeClr val="tx1"/>
                </a:solidFill>
              </a:rPr>
              <a:t>سنة 2020 تتوزع </a:t>
            </a:r>
            <a:r>
              <a:rPr lang="ar-TN" sz="2800" dirty="0">
                <a:solidFill>
                  <a:schemeClr val="tx1"/>
                </a:solidFill>
              </a:rPr>
              <a:t>كما يلي:</a:t>
            </a:r>
          </a:p>
          <a:p>
            <a:pPr marL="800100" lvl="1" indent="-342900" algn="just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ar-TN" sz="2800" b="1" dirty="0">
                <a:solidFill>
                  <a:schemeClr val="tx1"/>
                </a:solidFill>
              </a:rPr>
              <a:t>أصل الدين </a:t>
            </a:r>
            <a:r>
              <a:rPr lang="ar-TN" sz="2800" b="1" dirty="0" smtClean="0">
                <a:solidFill>
                  <a:schemeClr val="tx1"/>
                </a:solidFill>
              </a:rPr>
              <a:t>العمومي</a:t>
            </a:r>
            <a:r>
              <a:rPr lang="ar-TN" sz="2800" dirty="0" smtClean="0">
                <a:solidFill>
                  <a:schemeClr val="tx1"/>
                </a:solidFill>
              </a:rPr>
              <a:t>:</a:t>
            </a:r>
            <a:r>
              <a:rPr lang="ar-TN" sz="2800" b="1" dirty="0" smtClean="0">
                <a:solidFill>
                  <a:srgbClr val="FF0000"/>
                </a:solidFill>
              </a:rPr>
              <a:t>7916 </a:t>
            </a:r>
            <a:r>
              <a:rPr lang="ar-TN" sz="2800" b="1" dirty="0" err="1" smtClean="0">
                <a:solidFill>
                  <a:srgbClr val="FF0000"/>
                </a:solidFill>
              </a:rPr>
              <a:t>م</a:t>
            </a:r>
            <a:r>
              <a:rPr lang="ar-TN" sz="2800" b="1" dirty="0" smtClean="0">
                <a:solidFill>
                  <a:srgbClr val="FF0000"/>
                </a:solidFill>
              </a:rPr>
              <a:t> د </a:t>
            </a:r>
            <a:r>
              <a:rPr lang="ar-TN" sz="2800" dirty="0" smtClean="0">
                <a:solidFill>
                  <a:schemeClr val="tx1"/>
                </a:solidFill>
              </a:rPr>
              <a:t>مقابل </a:t>
            </a:r>
            <a:r>
              <a:rPr lang="ar-TN" sz="2800" b="1" dirty="0" smtClean="0">
                <a:solidFill>
                  <a:srgbClr val="FF0000"/>
                </a:solidFill>
              </a:rPr>
              <a:t>6621 </a:t>
            </a:r>
            <a:r>
              <a:rPr lang="ar-TN" sz="2800" b="1" dirty="0" err="1" smtClean="0">
                <a:solidFill>
                  <a:srgbClr val="FF0000"/>
                </a:solidFill>
              </a:rPr>
              <a:t>م</a:t>
            </a:r>
            <a:r>
              <a:rPr lang="ar-TN" sz="2800" b="1" dirty="0" smtClean="0">
                <a:solidFill>
                  <a:srgbClr val="FF0000"/>
                </a:solidFill>
              </a:rPr>
              <a:t> </a:t>
            </a:r>
            <a:r>
              <a:rPr lang="ar-TN" sz="2800" b="1" dirty="0">
                <a:solidFill>
                  <a:srgbClr val="FF0000"/>
                </a:solidFill>
              </a:rPr>
              <a:t>د </a:t>
            </a:r>
            <a:r>
              <a:rPr lang="ar-TN" sz="2800" dirty="0" smtClean="0">
                <a:solidFill>
                  <a:schemeClr val="tx1"/>
                </a:solidFill>
              </a:rPr>
              <a:t>سنة 2019.</a:t>
            </a:r>
            <a:endParaRPr lang="ar-TN" sz="2800" dirty="0">
              <a:solidFill>
                <a:schemeClr val="tx1"/>
              </a:solidFill>
            </a:endParaRPr>
          </a:p>
          <a:p>
            <a:pPr marL="800100" lvl="1" indent="-342900" algn="just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ar-TN" sz="2800" b="1" dirty="0">
                <a:solidFill>
                  <a:schemeClr val="tx1"/>
                </a:solidFill>
              </a:rPr>
              <a:t>فائدة الدين العمومي</a:t>
            </a:r>
            <a:r>
              <a:rPr lang="ar-TN" sz="2800" dirty="0">
                <a:solidFill>
                  <a:schemeClr val="tx1"/>
                </a:solidFill>
              </a:rPr>
              <a:t>: </a:t>
            </a:r>
            <a:r>
              <a:rPr lang="ar-TN" sz="2800" b="1" dirty="0" smtClean="0">
                <a:solidFill>
                  <a:srgbClr val="FF0000"/>
                </a:solidFill>
              </a:rPr>
              <a:t>3762م </a:t>
            </a:r>
            <a:r>
              <a:rPr lang="ar-TN" sz="2800" b="1" dirty="0">
                <a:solidFill>
                  <a:srgbClr val="FF0000"/>
                </a:solidFill>
              </a:rPr>
              <a:t>د </a:t>
            </a:r>
            <a:r>
              <a:rPr lang="ar-TN" sz="2800" dirty="0">
                <a:solidFill>
                  <a:schemeClr val="tx1"/>
                </a:solidFill>
              </a:rPr>
              <a:t>مقابل </a:t>
            </a:r>
            <a:r>
              <a:rPr lang="ar-TN" sz="2800" dirty="0" smtClean="0">
                <a:solidFill>
                  <a:schemeClr val="tx1"/>
                </a:solidFill>
              </a:rPr>
              <a:t>3253 </a:t>
            </a:r>
            <a:r>
              <a:rPr lang="ar-TN" sz="2800" dirty="0" err="1" smtClean="0">
                <a:solidFill>
                  <a:schemeClr val="tx1"/>
                </a:solidFill>
              </a:rPr>
              <a:t>م</a:t>
            </a:r>
            <a:r>
              <a:rPr lang="ar-TN" sz="2800" dirty="0" smtClean="0">
                <a:solidFill>
                  <a:schemeClr val="tx1"/>
                </a:solidFill>
              </a:rPr>
              <a:t> </a:t>
            </a:r>
            <a:r>
              <a:rPr lang="ar-TN" sz="2800" dirty="0">
                <a:solidFill>
                  <a:schemeClr val="tx1"/>
                </a:solidFill>
              </a:rPr>
              <a:t>د </a:t>
            </a:r>
            <a:r>
              <a:rPr lang="ar-TN" sz="2800" dirty="0" smtClean="0">
                <a:solidFill>
                  <a:schemeClr val="tx1"/>
                </a:solidFill>
              </a:rPr>
              <a:t>سنة 2019.</a:t>
            </a:r>
            <a:endParaRPr lang="ar-TN" sz="2800" dirty="0">
              <a:solidFill>
                <a:schemeClr val="tx1"/>
              </a:solidFill>
              <a:cs typeface="Arabic Transparent" pitchFamily="2" charset="-7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41989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545513" y="6324600"/>
            <a:ext cx="415925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DE91A259-E1AC-48BB-B1C3-D23D48BF970A}" type="slidenum">
              <a:rPr lang="fr-FR"/>
              <a:pPr/>
              <a:t>18</a:t>
            </a:fld>
            <a:endParaRPr lang="fr-FR"/>
          </a:p>
        </p:txBody>
      </p:sp>
      <p:sp>
        <p:nvSpPr>
          <p:cNvPr id="12" name="Titre 1"/>
          <p:cNvSpPr txBox="1">
            <a:spLocks/>
          </p:cNvSpPr>
          <p:nvPr/>
        </p:nvSpPr>
        <p:spPr bwMode="auto">
          <a:xfrm>
            <a:off x="0" y="0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التمويل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6170" y="430887"/>
            <a:ext cx="836453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50000"/>
              </a:lnSpc>
              <a:spcAft>
                <a:spcPts val="0"/>
              </a:spcAft>
              <a:tabLst>
                <a:tab pos="269875" algn="l"/>
              </a:tabLst>
              <a:defRPr/>
            </a:pPr>
            <a:r>
              <a:rPr lang="ar-TN" sz="2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و باعتبار عجز الميزانية المقدر لسنة 2020 </a:t>
            </a:r>
            <a:r>
              <a:rPr lang="ar-TN" sz="2400" dirty="0" err="1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بـ</a:t>
            </a:r>
            <a:r>
              <a:rPr lang="ar-TN" sz="2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3782 م د ومبلغ تسديد أصل الدين المقدر </a:t>
            </a:r>
            <a:r>
              <a:rPr lang="ar-TN" sz="2400" dirty="0" err="1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بـ</a:t>
            </a:r>
            <a:r>
              <a:rPr lang="ar-TN" sz="2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7916 م د </a:t>
            </a:r>
            <a:r>
              <a:rPr lang="ar-TN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تقدر حاجيات الاقتراض </a:t>
            </a:r>
            <a:r>
              <a:rPr lang="ar-TN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بـ</a:t>
            </a:r>
            <a:r>
              <a:rPr lang="ar-TN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TN" sz="2400" b="1" dirty="0" smtClean="0">
                <a:solidFill>
                  <a:srgbClr val="FF0000"/>
                </a:solidFill>
              </a:rPr>
              <a:t>11248</a:t>
            </a:r>
            <a:r>
              <a:rPr lang="ar-TN" sz="2400" dirty="0" smtClean="0">
                <a:solidFill>
                  <a:srgbClr val="FF0000"/>
                </a:solidFill>
              </a:rPr>
              <a:t> </a:t>
            </a:r>
            <a:r>
              <a:rPr lang="ar-SA" sz="2400" dirty="0" smtClean="0">
                <a:solidFill>
                  <a:srgbClr val="FF0000"/>
                </a:solidFill>
              </a:rPr>
              <a:t>م </a:t>
            </a:r>
            <a:r>
              <a:rPr lang="ar-SA" sz="2400" dirty="0" err="1" smtClean="0">
                <a:solidFill>
                  <a:srgbClr val="FF0000"/>
                </a:solidFill>
              </a:rPr>
              <a:t>د</a:t>
            </a:r>
            <a:r>
              <a:rPr lang="ar-SA" sz="2400" dirty="0" smtClean="0">
                <a:solidFill>
                  <a:srgbClr val="FF0000"/>
                </a:solidFill>
              </a:rPr>
              <a:t> </a:t>
            </a:r>
            <a:r>
              <a:rPr lang="ar-TN" sz="2400" dirty="0" smtClean="0">
                <a:solidFill>
                  <a:srgbClr val="FF0000"/>
                </a:solidFill>
              </a:rPr>
              <a:t>موزعة بين</a:t>
            </a:r>
            <a:r>
              <a:rPr lang="ar-TN" sz="2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</a:rPr>
              <a:t>:</a:t>
            </a:r>
          </a:p>
          <a:p>
            <a:pPr algn="just" rtl="1">
              <a:lnSpc>
                <a:spcPct val="150000"/>
              </a:lnSpc>
              <a:spcAft>
                <a:spcPts val="0"/>
              </a:spcAft>
              <a:tabLst>
                <a:tab pos="269875" algn="l"/>
              </a:tabLst>
              <a:defRPr/>
            </a:pPr>
            <a:r>
              <a:rPr lang="ar-TN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1- </a:t>
            </a:r>
            <a:r>
              <a:rPr lang="ar-S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اقتراض داخلي</a:t>
            </a:r>
            <a:r>
              <a:rPr lang="ar-SA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TN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في حدود</a:t>
            </a:r>
            <a:r>
              <a:rPr lang="ar-SA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T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2400 </a:t>
            </a:r>
            <a:r>
              <a:rPr lang="ar-S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م </a:t>
            </a:r>
            <a:r>
              <a:rPr lang="ar-SA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د</a:t>
            </a:r>
            <a:r>
              <a:rPr lang="ar-T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TN" sz="2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سيتم</a:t>
            </a:r>
            <a:r>
              <a:rPr lang="ar-TN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TN" sz="2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تعبئته</a:t>
            </a:r>
            <a:r>
              <a:rPr lang="ar-TN" sz="105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SA" sz="2400" dirty="0" smtClean="0">
                <a:solidFill>
                  <a:schemeClr val="bg2">
                    <a:lumMod val="10000"/>
                  </a:schemeClr>
                </a:solidFill>
              </a:rPr>
              <a:t>أساسا</a:t>
            </a:r>
            <a:r>
              <a:rPr lang="ar-SA" sz="11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ar-SA" sz="2400" dirty="0" smtClean="0">
                <a:solidFill>
                  <a:schemeClr val="bg2">
                    <a:lumMod val="10000"/>
                  </a:schemeClr>
                </a:solidFill>
              </a:rPr>
              <a:t>بواسطة</a:t>
            </a:r>
            <a:r>
              <a:rPr lang="ar-SA" sz="12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ar-SA" sz="2400" dirty="0" smtClean="0">
                <a:solidFill>
                  <a:schemeClr val="bg2">
                    <a:lumMod val="10000"/>
                  </a:schemeClr>
                </a:solidFill>
              </a:rPr>
              <a:t>رقاع الخزينة.</a:t>
            </a:r>
            <a:endParaRPr lang="fr-FR" sz="24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 rtl="1">
              <a:spcAft>
                <a:spcPts val="0"/>
              </a:spcAft>
              <a:tabLst>
                <a:tab pos="269875" algn="l"/>
              </a:tabLst>
              <a:defRPr/>
            </a:pPr>
            <a:r>
              <a:rPr lang="fr-FR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-2</a:t>
            </a:r>
            <a:r>
              <a:rPr lang="ar-TN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S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اقتراض خارجي</a:t>
            </a:r>
            <a:r>
              <a:rPr lang="ar-SA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TN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لحد </a:t>
            </a:r>
            <a:r>
              <a:rPr lang="ar-T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8848 </a:t>
            </a:r>
            <a:r>
              <a:rPr lang="ar-S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م </a:t>
            </a:r>
            <a:r>
              <a:rPr lang="ar-SA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د</a:t>
            </a:r>
            <a:r>
              <a:rPr lang="ar-S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S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باعتبار القروض الخارجية الم</a:t>
            </a:r>
            <a:r>
              <a:rPr lang="ar-TN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وظفة</a:t>
            </a:r>
            <a:r>
              <a:rPr lang="ar-TN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366171" y="2661821"/>
          <a:ext cx="8364538" cy="3642317"/>
        </p:xfrm>
        <a:graphic>
          <a:graphicData uri="http://schemas.openxmlformats.org/drawingml/2006/table">
            <a:tbl>
              <a:tblPr rtl="1"/>
              <a:tblGrid>
                <a:gridCol w="6891685"/>
                <a:gridCol w="1472853"/>
              </a:tblGrid>
              <a:tr h="343889">
                <a:tc>
                  <a:txBody>
                    <a:bodyPr/>
                    <a:lstStyle/>
                    <a:p>
                      <a:pPr marL="227965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latin typeface="Times New Roman"/>
                          <a:ea typeface="Times New Roman"/>
                          <a:cs typeface="Sakkal Majalla"/>
                        </a:rPr>
                        <a:t>جملة موارد الخزينة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Sakkal Majalla"/>
                          <a:ea typeface="Times New Roman"/>
                        </a:rPr>
                        <a:t>11368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</a:tr>
              <a:tr h="343889">
                <a:tc>
                  <a:txBody>
                    <a:bodyPr/>
                    <a:lstStyle/>
                    <a:p>
                      <a:pPr marL="227965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latin typeface="Times New Roman"/>
                          <a:ea typeface="Times New Roman"/>
                          <a:cs typeface="Sakkal Majalla"/>
                        </a:rPr>
                        <a:t>جملة موارد </a:t>
                      </a:r>
                      <a:r>
                        <a:rPr lang="ar-SA" sz="2000" b="1" dirty="0" err="1">
                          <a:latin typeface="Times New Roman"/>
                          <a:ea typeface="Times New Roman"/>
                          <a:cs typeface="Sakkal Majalla"/>
                        </a:rPr>
                        <a:t>الإقتراض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latin typeface="Times New Roman"/>
                          <a:ea typeface="Times New Roman"/>
                          <a:cs typeface="Sakkal Majalla"/>
                        </a:rPr>
                        <a:t>11248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</a:tr>
              <a:tr h="351272">
                <a:tc>
                  <a:txBody>
                    <a:bodyPr/>
                    <a:lstStyle/>
                    <a:p>
                      <a:pPr marL="450215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latin typeface="Times New Roman"/>
                          <a:ea typeface="Times New Roman"/>
                          <a:cs typeface="Sakkal Majalla"/>
                        </a:rPr>
                        <a:t>الاقتراض الخارجي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Sakkal Majalla"/>
                          <a:ea typeface="Times New Roman"/>
                        </a:rPr>
                        <a:t>8848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272">
                <a:tc>
                  <a:txBody>
                    <a:bodyPr/>
                    <a:lstStyle/>
                    <a:p>
                      <a:pPr marL="342900" lvl="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SA" sz="2000" dirty="0">
                          <a:latin typeface="Calibri"/>
                          <a:ea typeface="Times New Roman"/>
                          <a:cs typeface="Sakkal Majalla"/>
                        </a:rPr>
                        <a:t>قروض خارجية موظفة</a:t>
                      </a:r>
                      <a:endParaRPr lang="fr-FR" sz="2000" dirty="0">
                        <a:latin typeface="Calibri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Sakkal Majalla"/>
                          <a:ea typeface="Times New Roman"/>
                        </a:rPr>
                        <a:t>849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58653">
                <a:tc>
                  <a:txBody>
                    <a:bodyPr/>
                    <a:lstStyle/>
                    <a:p>
                      <a:pPr marL="342900" lvl="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SA" sz="2000" dirty="0">
                          <a:latin typeface="Calibri"/>
                          <a:ea typeface="Times New Roman"/>
                          <a:cs typeface="Sakkal Majalla"/>
                        </a:rPr>
                        <a:t>قروض معاد إقراضها</a:t>
                      </a:r>
                      <a:endParaRPr lang="fr-FR" sz="2000" dirty="0">
                        <a:latin typeface="Calibri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Sakkal Majalla"/>
                          <a:ea typeface="Times New Roman"/>
                        </a:rPr>
                        <a:t>120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5242">
                <a:tc>
                  <a:txBody>
                    <a:bodyPr/>
                    <a:lstStyle/>
                    <a:p>
                      <a:pPr marL="342900" lvl="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SA" sz="2000" dirty="0">
                          <a:latin typeface="Calibri"/>
                          <a:ea typeface="Times New Roman"/>
                          <a:cs typeface="Sakkal Majalla"/>
                        </a:rPr>
                        <a:t>قروض دعم الميزانية</a:t>
                      </a:r>
                      <a:endParaRPr lang="fr-FR" sz="2000" dirty="0">
                        <a:latin typeface="Calibri"/>
                        <a:ea typeface="Times New Roman"/>
                        <a:cs typeface="Simplified Arabic"/>
                      </a:endParaRPr>
                    </a:p>
                    <a:p>
                      <a:pPr marL="342900" lvl="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SA" sz="2000" dirty="0">
                          <a:latin typeface="Calibri"/>
                          <a:ea typeface="Times New Roman"/>
                          <a:cs typeface="Sakkal Majalla"/>
                        </a:rPr>
                        <a:t>السوق المالية العالمية</a:t>
                      </a:r>
                      <a:endParaRPr lang="fr-FR" sz="2000" dirty="0">
                        <a:latin typeface="Calibri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latin typeface="Times New Roman"/>
                          <a:ea typeface="Times New Roman"/>
                          <a:cs typeface="Sakkal Majalla"/>
                        </a:rPr>
                        <a:t>4441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latin typeface="Times New Roman"/>
                          <a:ea typeface="Times New Roman"/>
                          <a:cs typeface="Sakkal Majalla"/>
                        </a:rPr>
                        <a:t>3438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889">
                <a:tc>
                  <a:txBody>
                    <a:bodyPr/>
                    <a:lstStyle/>
                    <a:p>
                      <a:pPr marL="450215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latin typeface="Times New Roman"/>
                          <a:ea typeface="Times New Roman"/>
                          <a:cs typeface="Sakkal Majalla"/>
                        </a:rPr>
                        <a:t>الاقتراض الداخلي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Sakkal Majalla"/>
                          <a:ea typeface="Times New Roman"/>
                        </a:rPr>
                        <a:t>2400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889">
                <a:tc>
                  <a:txBody>
                    <a:bodyPr/>
                    <a:lstStyle/>
                    <a:p>
                      <a:pPr marL="227965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latin typeface="Times New Roman"/>
                          <a:ea typeface="Times New Roman"/>
                          <a:cs typeface="Sakkal Majalla"/>
                        </a:rPr>
                        <a:t>جملة موارد الخزينة الأخرى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latin typeface="Times New Roman"/>
                          <a:ea typeface="Times New Roman"/>
                          <a:cs typeface="Sakkal Majalla"/>
                        </a:rPr>
                        <a:t>120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</a:tr>
              <a:tr h="478000">
                <a:tc>
                  <a:txBody>
                    <a:bodyPr/>
                    <a:lstStyle/>
                    <a:p>
                      <a:pPr marL="342900" lvl="0" indent="-342900"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Times New Roman"/>
                        <a:buChar char="-"/>
                      </a:pPr>
                      <a:r>
                        <a:rPr lang="ar-TN" sz="2000" dirty="0" err="1">
                          <a:latin typeface="Calibri"/>
                          <a:ea typeface="Times New Roman"/>
                          <a:cs typeface="Sakkal Majalla"/>
                        </a:rPr>
                        <a:t>إستخلاص</a:t>
                      </a:r>
                      <a:r>
                        <a:rPr lang="ar-TN" sz="2000" dirty="0">
                          <a:latin typeface="Calibri"/>
                          <a:ea typeface="Times New Roman"/>
                          <a:cs typeface="Sakkal Majalla"/>
                        </a:rPr>
                        <a:t> أصل القروض </a:t>
                      </a:r>
                      <a:r>
                        <a:rPr lang="ar-TN" sz="2000" dirty="0" err="1">
                          <a:latin typeface="Calibri"/>
                          <a:ea typeface="Times New Roman"/>
                          <a:cs typeface="Sakkal Majalla"/>
                        </a:rPr>
                        <a:t>وتسبقات</a:t>
                      </a:r>
                      <a:r>
                        <a:rPr lang="ar-TN" sz="2000" dirty="0">
                          <a:latin typeface="Calibri"/>
                          <a:ea typeface="Times New Roman"/>
                          <a:cs typeface="Sakkal Majalla"/>
                        </a:rPr>
                        <a:t> الخزينة</a:t>
                      </a:r>
                      <a:endParaRPr lang="fr-FR" sz="2000" dirty="0">
                        <a:latin typeface="Calibri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latin typeface="Times New Roman"/>
                          <a:ea typeface="Times New Roman"/>
                          <a:cs typeface="Sakkal Majalla"/>
                        </a:rPr>
                        <a:t>120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15" name="Titre 1"/>
          <p:cNvSpPr txBox="1">
            <a:spLocks/>
          </p:cNvSpPr>
          <p:nvPr/>
        </p:nvSpPr>
        <p:spPr bwMode="auto">
          <a:xfrm>
            <a:off x="9525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SA" dirty="0" smtClean="0">
                <a:ea typeface="+mj-ea"/>
              </a:rPr>
              <a:t>فرضيات </a:t>
            </a:r>
            <a:r>
              <a:rPr lang="ar-TN" dirty="0" smtClean="0">
                <a:ea typeface="+mj-ea"/>
              </a:rPr>
              <a:t>إعداد ميزانية الدولة لسنة 2020</a:t>
            </a:r>
            <a:endParaRPr lang="fr-FR" dirty="0">
              <a:ea typeface="+mj-ea"/>
            </a:endParaRPr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graphicFrame>
        <p:nvGraphicFramePr>
          <p:cNvPr id="3" name="Diagramme 2"/>
          <p:cNvGraphicFramePr/>
          <p:nvPr/>
        </p:nvGraphicFramePr>
        <p:xfrm>
          <a:off x="246498" y="749481"/>
          <a:ext cx="8609582" cy="55753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175" name="ZoneTexte 3"/>
          <p:cNvSpPr txBox="1">
            <a:spLocks noChangeArrowheads="1"/>
          </p:cNvSpPr>
          <p:nvPr/>
        </p:nvSpPr>
        <p:spPr bwMode="auto">
          <a:xfrm>
            <a:off x="8112124" y="1131888"/>
            <a:ext cx="433388" cy="58293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89611" tIns="44806" rIns="89611" bIns="44806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r>
              <a:rPr lang="ar-TN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</a:t>
            </a:r>
            <a:endParaRPr lang="fr-FR" sz="32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176" name="ZoneTexte 13"/>
          <p:cNvSpPr txBox="1">
            <a:spLocks noChangeArrowheads="1"/>
          </p:cNvSpPr>
          <p:nvPr/>
        </p:nvSpPr>
        <p:spPr bwMode="auto">
          <a:xfrm>
            <a:off x="7562851" y="2458402"/>
            <a:ext cx="433388" cy="582930"/>
          </a:xfrm>
          <a:prstGeom prst="rect">
            <a:avLst/>
          </a:prstGeom>
          <a:noFill/>
          <a:ln>
            <a:noFill/>
          </a:ln>
          <a:extLst/>
        </p:spPr>
        <p:txBody>
          <a:bodyPr lIns="89611" tIns="44806" rIns="89611" bIns="44806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r>
              <a:rPr lang="ar-TN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</a:t>
            </a:r>
            <a:endParaRPr lang="fr-FR" sz="32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177" name="ZoneTexte 15"/>
          <p:cNvSpPr txBox="1">
            <a:spLocks noChangeArrowheads="1"/>
          </p:cNvSpPr>
          <p:nvPr/>
        </p:nvSpPr>
        <p:spPr bwMode="auto">
          <a:xfrm>
            <a:off x="7562850" y="3956444"/>
            <a:ext cx="433388" cy="582930"/>
          </a:xfrm>
          <a:prstGeom prst="rect">
            <a:avLst/>
          </a:prstGeom>
          <a:noFill/>
          <a:ln>
            <a:noFill/>
          </a:ln>
          <a:extLst/>
        </p:spPr>
        <p:txBody>
          <a:bodyPr lIns="89611" tIns="44806" rIns="89611" bIns="44806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r>
              <a:rPr lang="ar-TN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</a:t>
            </a:r>
            <a:endParaRPr lang="fr-FR" sz="32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9227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112125" y="6324600"/>
            <a:ext cx="744538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5660072-7125-4D06-ADD0-32145B2644C8}" type="slidenum">
              <a:rPr lang="fr-FR"/>
              <a:pPr/>
              <a:t>1</a:t>
            </a:fld>
            <a:endParaRPr lang="fr-FR" dirty="0"/>
          </a:p>
        </p:txBody>
      </p:sp>
      <p:sp>
        <p:nvSpPr>
          <p:cNvPr id="12" name="ZoneTexte 3"/>
          <p:cNvSpPr txBox="1">
            <a:spLocks noChangeArrowheads="1"/>
          </p:cNvSpPr>
          <p:nvPr/>
        </p:nvSpPr>
        <p:spPr bwMode="auto">
          <a:xfrm>
            <a:off x="7996239" y="5001823"/>
            <a:ext cx="433387" cy="582930"/>
          </a:xfrm>
          <a:prstGeom prst="rect">
            <a:avLst/>
          </a:prstGeom>
          <a:noFill/>
          <a:ln>
            <a:noFill/>
          </a:ln>
          <a:extLst/>
        </p:spPr>
        <p:txBody>
          <a:bodyPr lIns="89611" tIns="44806" rIns="89611" bIns="44806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r>
              <a:rPr lang="ar-TN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</a:t>
            </a:r>
            <a:endParaRPr lang="fr-FR" sz="32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119063" y="628668"/>
          <a:ext cx="8618537" cy="5718643"/>
        </p:xfrm>
        <a:graphic>
          <a:graphicData uri="http://schemas.openxmlformats.org/drawingml/2006/table">
            <a:tbl>
              <a:tblPr/>
              <a:tblGrid>
                <a:gridCol w="3476428"/>
                <a:gridCol w="5142109"/>
              </a:tblGrid>
              <a:tr h="32046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16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مشروع </a:t>
                      </a:r>
                      <a:r>
                        <a:rPr lang="ar-SA" sz="16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ق </a:t>
                      </a:r>
                      <a:r>
                        <a:rPr lang="ar-SA" sz="1600" b="1" dirty="0" err="1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م</a:t>
                      </a:r>
                      <a:r>
                        <a:rPr lang="ar-SA" sz="16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ar-TN" sz="16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2020</a:t>
                      </a:r>
                      <a:endParaRPr lang="en-US" sz="1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16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(م </a:t>
                      </a:r>
                      <a:r>
                        <a:rPr lang="ar-TN" sz="1600" b="1" dirty="0" err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د</a:t>
                      </a:r>
                      <a:r>
                        <a:rPr lang="ar-TN" sz="16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)</a:t>
                      </a:r>
                      <a:endParaRPr lang="en-US" sz="1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17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 smtClean="0">
                          <a:solidFill>
                            <a:srgbClr val="0000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8848 </a:t>
                      </a:r>
                      <a:r>
                        <a:rPr lang="ar-SA" sz="2000" b="1" dirty="0" smtClean="0">
                          <a:solidFill>
                            <a:srgbClr val="0000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م </a:t>
                      </a:r>
                      <a:r>
                        <a:rPr lang="ar-SA" sz="2000" b="1" dirty="0">
                          <a:solidFill>
                            <a:srgbClr val="0000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د</a:t>
                      </a:r>
                      <a:endParaRPr lang="en-US" sz="20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موارد الاقتراض الخارجي</a:t>
                      </a:r>
                      <a:r>
                        <a:rPr lang="fr-FR" sz="20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.1</a:t>
                      </a:r>
                      <a:endParaRPr lang="en-US" sz="20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237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849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قروض موظفة لفائدة المشاريع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63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120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قروض معاد إقراضها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63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4441</a:t>
                      </a:r>
                      <a:r>
                        <a:rPr lang="ar-SA" sz="20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م </a:t>
                      </a:r>
                      <a:r>
                        <a:rPr lang="ar-SA" sz="20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د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قروض دعم الميزانية      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63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 smtClean="0">
                          <a:latin typeface="Calibri"/>
                          <a:ea typeface="Times New Roman"/>
                          <a:cs typeface="Times New Roman"/>
                        </a:rPr>
                        <a:t>245</a:t>
                      </a:r>
                      <a:r>
                        <a:rPr lang="ar-TN" sz="2000" dirty="0" smtClean="0">
                          <a:latin typeface="Calibri"/>
                          <a:ea typeface="Times New Roman"/>
                          <a:cs typeface="Times New Roman"/>
                        </a:rPr>
                        <a:t>م </a:t>
                      </a:r>
                      <a:r>
                        <a:rPr lang="ar-TN" sz="2000" dirty="0">
                          <a:latin typeface="Calibri"/>
                          <a:ea typeface="Times New Roman"/>
                          <a:cs typeface="Times New Roman"/>
                        </a:rPr>
                        <a:t>دولار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dirty="0">
                          <a:latin typeface="Calibri"/>
                          <a:ea typeface="Calibri"/>
                          <a:cs typeface="Times New Roman"/>
                        </a:rPr>
                        <a:t>       صندوق النقد الدولي    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976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dirty="0" smtClean="0">
                          <a:latin typeface="Calibri"/>
                          <a:ea typeface="Times New Roman"/>
                          <a:cs typeface="Times New Roman"/>
                        </a:rPr>
                        <a:t>310م </a:t>
                      </a:r>
                      <a:r>
                        <a:rPr lang="ar-TN" sz="2000" dirty="0" err="1" smtClean="0">
                          <a:latin typeface="Calibri"/>
                          <a:ea typeface="Times New Roman"/>
                          <a:cs typeface="Times New Roman"/>
                        </a:rPr>
                        <a:t>أورو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dirty="0">
                          <a:latin typeface="Calibri"/>
                          <a:ea typeface="Calibri"/>
                          <a:cs typeface="Times New Roman"/>
                        </a:rPr>
                        <a:t>       البنك الدولي              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1000">
                <a:tc>
                  <a:txBody>
                    <a:bodyPr/>
                    <a:lstStyle/>
                    <a:p>
                      <a:pPr marL="0" marR="0" indent="0" algn="r" defTabSz="914206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000" dirty="0" smtClean="0">
                          <a:latin typeface="Calibri"/>
                          <a:ea typeface="Times New Roman"/>
                          <a:cs typeface="Times New Roman"/>
                        </a:rPr>
                        <a:t>100 </a:t>
                      </a:r>
                      <a:r>
                        <a:rPr lang="ar-TN" sz="2000" dirty="0" err="1" smtClean="0">
                          <a:latin typeface="Calibri"/>
                          <a:ea typeface="Times New Roman"/>
                          <a:cs typeface="Times New Roman"/>
                        </a:rPr>
                        <a:t>م</a:t>
                      </a:r>
                      <a:r>
                        <a:rPr lang="ar-TN" sz="20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ar-TN" sz="2000" dirty="0" err="1" smtClean="0">
                          <a:latin typeface="Calibri"/>
                          <a:ea typeface="Times New Roman"/>
                          <a:cs typeface="Times New Roman"/>
                        </a:rPr>
                        <a:t>أورو</a:t>
                      </a:r>
                      <a:endParaRPr lang="en-US" sz="2000" dirty="0" smtClean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dirty="0">
                          <a:latin typeface="Calibri"/>
                          <a:ea typeface="Calibri"/>
                          <a:cs typeface="Times New Roman"/>
                        </a:rPr>
                        <a:t>       البنك الإفريقي للتنمية   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5345">
                <a:tc>
                  <a:txBody>
                    <a:bodyPr/>
                    <a:lstStyle/>
                    <a:p>
                      <a:pPr marL="0" marR="0" indent="0" algn="r" defTabSz="914206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  <a:r>
                        <a:rPr lang="ar-TN" sz="2000" dirty="0" smtClean="0">
                          <a:latin typeface="Calibri"/>
                          <a:ea typeface="Calibri"/>
                          <a:cs typeface="Arial"/>
                        </a:rPr>
                        <a:t>15</a:t>
                      </a:r>
                      <a:r>
                        <a:rPr lang="ar-TN" sz="2000" dirty="0" smtClean="0">
                          <a:latin typeface="Calibri"/>
                          <a:ea typeface="Times New Roman"/>
                          <a:cs typeface="Times New Roman"/>
                        </a:rPr>
                        <a:t>م </a:t>
                      </a:r>
                      <a:r>
                        <a:rPr lang="ar-TN" sz="2000" dirty="0" err="1" smtClean="0">
                          <a:latin typeface="Calibri"/>
                          <a:ea typeface="Times New Roman"/>
                          <a:cs typeface="Times New Roman"/>
                        </a:rPr>
                        <a:t>أورو</a:t>
                      </a:r>
                      <a:endParaRPr lang="en-US" sz="2000" dirty="0" smtClean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dirty="0">
                          <a:latin typeface="Calibri"/>
                          <a:ea typeface="Calibri"/>
                          <a:cs typeface="Times New Roman"/>
                        </a:rPr>
                        <a:t>       الاتحاد الأوروبي        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83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ar-TN" sz="2000" dirty="0" smtClean="0">
                          <a:latin typeface="Calibri"/>
                          <a:ea typeface="Times New Roman"/>
                          <a:cs typeface="Times New Roman"/>
                        </a:rPr>
                        <a:t>300م </a:t>
                      </a:r>
                      <a:r>
                        <a:rPr lang="ar-TN" sz="2000" dirty="0" err="1">
                          <a:latin typeface="Calibri"/>
                          <a:ea typeface="Times New Roman"/>
                          <a:cs typeface="Times New Roman"/>
                        </a:rPr>
                        <a:t>أورو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dirty="0">
                          <a:latin typeface="Calibri"/>
                          <a:ea typeface="Calibri"/>
                          <a:cs typeface="Times New Roman"/>
                        </a:rPr>
                        <a:t>        </a:t>
                      </a:r>
                      <a:r>
                        <a:rPr lang="fr-FR" sz="2000" dirty="0">
                          <a:latin typeface="Times New Roman"/>
                          <a:ea typeface="Times New Roman"/>
                          <a:cs typeface="Arial"/>
                        </a:rPr>
                        <a:t>KFW</a:t>
                      </a:r>
                      <a:r>
                        <a:rPr lang="ar-TN" sz="2000" dirty="0">
                          <a:latin typeface="Calibri"/>
                          <a:ea typeface="Calibri"/>
                          <a:cs typeface="Times New Roman"/>
                        </a:rPr>
                        <a:t>       ألمانيا   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505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dirty="0" smtClean="0">
                          <a:latin typeface="Calibri"/>
                          <a:ea typeface="Times New Roman"/>
                          <a:cs typeface="Times New Roman"/>
                        </a:rPr>
                        <a:t>76م دولار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ar-TN" sz="2000" dirty="0" smtClean="0">
                          <a:latin typeface="Calibri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ar-TN" sz="2000" dirty="0">
                          <a:latin typeface="Calibri"/>
                          <a:ea typeface="Calibri"/>
                          <a:cs typeface="Times New Roman"/>
                        </a:rPr>
                        <a:t>صندوق النقد العربي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950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dirty="0">
                          <a:latin typeface="Calibri"/>
                          <a:ea typeface="Calibri"/>
                          <a:cs typeface="Times New Roman"/>
                        </a:rPr>
                        <a:t>50 </a:t>
                      </a:r>
                      <a:r>
                        <a:rPr lang="ar-TN" sz="2000" dirty="0" err="1">
                          <a:latin typeface="Calibri"/>
                          <a:ea typeface="Calibri"/>
                          <a:cs typeface="Times New Roman"/>
                        </a:rPr>
                        <a:t>م</a:t>
                      </a:r>
                      <a:r>
                        <a:rPr lang="ar-TN" sz="2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ar-TN" sz="2000" dirty="0" err="1">
                          <a:latin typeface="Calibri"/>
                          <a:ea typeface="Calibri"/>
                          <a:cs typeface="Times New Roman"/>
                        </a:rPr>
                        <a:t>أورو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ar-TN" sz="2000" dirty="0" smtClean="0">
                          <a:latin typeface="Calibri"/>
                          <a:ea typeface="Calibri"/>
                          <a:cs typeface="Times New Roman"/>
                        </a:rPr>
                        <a:t>     الوكالة </a:t>
                      </a:r>
                      <a:r>
                        <a:rPr lang="ar-TN" sz="2000" dirty="0">
                          <a:latin typeface="Calibri"/>
                          <a:ea typeface="Calibri"/>
                          <a:cs typeface="Times New Roman"/>
                        </a:rPr>
                        <a:t>الفرنسية للتنمية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504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 smtClean="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  <a:r>
                        <a:rPr lang="ar-TN" sz="2000" dirty="0" smtClean="0">
                          <a:latin typeface="Calibri"/>
                          <a:ea typeface="Calibri"/>
                          <a:cs typeface="Times New Roman"/>
                        </a:rPr>
                        <a:t>م دولار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ar-TN" sz="2000" dirty="0" smtClean="0">
                          <a:latin typeface="Calibri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ar-TN" sz="2000" smtClean="0">
                          <a:latin typeface="Calibri"/>
                          <a:ea typeface="Calibri"/>
                          <a:cs typeface="Times New Roman"/>
                        </a:rPr>
                        <a:t>الوكالة اليابانية</a:t>
                      </a:r>
                      <a:r>
                        <a:rPr lang="ar-TN" sz="2000" baseline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2000" baseline="0" smtClean="0">
                          <a:latin typeface="Calibri"/>
                          <a:ea typeface="Calibri"/>
                          <a:cs typeface="Times New Roman"/>
                        </a:rPr>
                        <a:t>JICA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504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3438</a:t>
                      </a:r>
                      <a:r>
                        <a:rPr lang="ar-SA" sz="20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م </a:t>
                      </a:r>
                      <a:r>
                        <a:rPr lang="ar-SA" sz="2000" b="1" dirty="0" err="1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د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السوق المالية العالمية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49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ar-TN" sz="2000" b="1" dirty="0" smtClean="0">
                          <a:solidFill>
                            <a:srgbClr val="0000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2400 </a:t>
                      </a:r>
                      <a:r>
                        <a:rPr lang="ar-SA" sz="2000" b="1" dirty="0" smtClean="0">
                          <a:solidFill>
                            <a:srgbClr val="0000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م </a:t>
                      </a:r>
                      <a:r>
                        <a:rPr lang="ar-SA" sz="2000" b="1" dirty="0">
                          <a:solidFill>
                            <a:srgbClr val="0000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د</a:t>
                      </a:r>
                      <a:endParaRPr lang="en-US" sz="20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2. موارد الاقتراض الداخلي</a:t>
                      </a:r>
                      <a:endParaRPr lang="en-US" sz="20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9217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ar-TN" sz="20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11248 </a:t>
                      </a:r>
                      <a:r>
                        <a:rPr lang="ar-SA" sz="20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م </a:t>
                      </a:r>
                      <a:r>
                        <a:rPr lang="ar-SA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د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المجموع   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992" marR="6299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itle 1"/>
          <p:cNvSpPr txBox="1">
            <a:spLocks noGrp="1"/>
          </p:cNvSpPr>
          <p:nvPr>
            <p:ph type="title"/>
          </p:nvPr>
        </p:nvSpPr>
        <p:spPr bwMode="gray">
          <a:xfrm>
            <a:off x="119064" y="230188"/>
            <a:ext cx="8618537" cy="430887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  <p:txBody>
          <a:bodyPr wrap="square" lIns="0" tIns="0" rIns="457200" bIns="0">
            <a:spAutoFit/>
          </a:bodyPr>
          <a:lstStyle>
            <a:lvl1pPr algn="l" defTabSz="893763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68288" algn="l"/>
              </a:tabLst>
              <a:defRPr sz="19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defTabSz="893763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68288" algn="l"/>
              </a:tabLst>
              <a:defRPr sz="1900" b="1">
                <a:solidFill>
                  <a:schemeClr val="accent1"/>
                </a:solidFill>
                <a:latin typeface="Arial" charset="0"/>
                <a:ea typeface="ＭＳ Ｐゴシック" pitchFamily="34" charset="-128"/>
              </a:defRPr>
            </a:lvl2pPr>
            <a:lvl3pPr algn="l" defTabSz="893763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68288" algn="l"/>
              </a:tabLst>
              <a:defRPr sz="1900" b="1">
                <a:solidFill>
                  <a:schemeClr val="accent1"/>
                </a:solidFill>
                <a:latin typeface="Arial" charset="0"/>
                <a:ea typeface="ＭＳ Ｐゴシック" pitchFamily="34" charset="-128"/>
              </a:defRPr>
            </a:lvl3pPr>
            <a:lvl4pPr algn="l" defTabSz="893763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68288" algn="l"/>
              </a:tabLst>
              <a:defRPr sz="1900" b="1">
                <a:solidFill>
                  <a:schemeClr val="accent1"/>
                </a:solidFill>
                <a:latin typeface="Arial" charset="0"/>
                <a:ea typeface="ＭＳ Ｐゴシック" pitchFamily="34" charset="-128"/>
              </a:defRPr>
            </a:lvl4pPr>
            <a:lvl5pPr algn="l" defTabSz="893763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68288" algn="l"/>
              </a:tabLst>
              <a:defRPr sz="1900" b="1">
                <a:solidFill>
                  <a:schemeClr val="accent1"/>
                </a:solidFill>
                <a:latin typeface="Arial" charset="0"/>
                <a:ea typeface="ＭＳ Ｐゴシック" pitchFamily="34" charset="-128"/>
              </a:defRPr>
            </a:lvl5pPr>
            <a:lvl6pPr marL="457102" algn="l" defTabSz="89516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206" algn="l" defTabSz="89516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309" algn="l" defTabSz="89516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413" algn="l" defTabSz="89516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rtl="1">
              <a:defRPr/>
            </a:pPr>
            <a:r>
              <a:rPr lang="ar-TN" sz="2800" kern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توازن ميزانية الدولة لسنة 2020</a:t>
            </a:r>
            <a:endParaRPr lang="fr-FR" sz="2800" kern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Imag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225" y="830998"/>
            <a:ext cx="8362336" cy="5291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5" name="ZoneTexte 6"/>
          <p:cNvSpPr txBox="1">
            <a:spLocks noChangeArrowheads="1"/>
          </p:cNvSpPr>
          <p:nvPr/>
        </p:nvSpPr>
        <p:spPr bwMode="auto">
          <a:xfrm>
            <a:off x="1297857" y="1"/>
            <a:ext cx="564863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ar-TN" sz="2400" b="1" dirty="0">
                <a:solidFill>
                  <a:srgbClr val="FF0000"/>
                </a:solidFill>
              </a:rPr>
              <a:t>تطور نسبة عجز ميزانية الدولة من الناتج المحلي الإجمالي إلى سنة 2020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13360" y="274319"/>
          <a:ext cx="8534400" cy="6065343"/>
        </p:xfrm>
        <a:graphic>
          <a:graphicData uri="http://schemas.openxmlformats.org/drawingml/2006/table">
            <a:tbl>
              <a:tblPr rtl="1"/>
              <a:tblGrid>
                <a:gridCol w="788419"/>
                <a:gridCol w="5323492"/>
                <a:gridCol w="1145105"/>
                <a:gridCol w="1277384"/>
              </a:tblGrid>
              <a:tr h="278553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en-US" sz="600" b="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fr-FR" sz="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fr-FR" sz="40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 b="1" dirty="0">
                          <a:latin typeface="Times New Roman"/>
                          <a:ea typeface="Times New Roman"/>
                        </a:rPr>
                        <a:t>ق </a:t>
                      </a:r>
                      <a:r>
                        <a:rPr lang="ar-SA" sz="1400" b="1" dirty="0" err="1">
                          <a:latin typeface="Times New Roman"/>
                          <a:ea typeface="Times New Roman"/>
                        </a:rPr>
                        <a:t>م</a:t>
                      </a:r>
                      <a:r>
                        <a:rPr lang="ar-SA" sz="1400" b="1" dirty="0">
                          <a:latin typeface="Times New Roman"/>
                          <a:ea typeface="Times New Roman"/>
                        </a:rPr>
                        <a:t> ت 2019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 b="1" dirty="0">
                          <a:latin typeface="Times New Roman"/>
                          <a:ea typeface="Times New Roman"/>
                        </a:rPr>
                        <a:t>ق </a:t>
                      </a:r>
                      <a:r>
                        <a:rPr lang="ar-SA" sz="1400" b="1" dirty="0" err="1">
                          <a:latin typeface="Times New Roman"/>
                          <a:ea typeface="Times New Roman"/>
                        </a:rPr>
                        <a:t>م</a:t>
                      </a:r>
                      <a:r>
                        <a:rPr lang="ar-SA" sz="1400" b="1" dirty="0">
                          <a:latin typeface="Times New Roman"/>
                          <a:ea typeface="Times New Roman"/>
                        </a:rPr>
                        <a:t> 2020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914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fr-FR" sz="100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 dirty="0" smtClean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جملة</a:t>
                      </a:r>
                      <a:r>
                        <a:rPr lang="ar-TN" sz="1600" b="1" dirty="0" smtClean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ar-SA" sz="1600" b="1" dirty="0" err="1" smtClean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مداخيل</a:t>
                      </a:r>
                      <a:r>
                        <a:rPr lang="ar-SA" sz="1600" b="1" dirty="0" smtClean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ar-SA" sz="16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الميزانية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32909.0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35859.0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91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05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1.</a:t>
                      </a:r>
                      <a:endParaRPr lang="fr-FR" sz="100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600" b="1" dirty="0" err="1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المداخيل</a:t>
                      </a:r>
                      <a:r>
                        <a:rPr lang="ar-SA" sz="16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ar-SA" sz="1600" b="1" dirty="0" err="1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الجبائية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29082.0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31759.0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24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105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2.</a:t>
                      </a:r>
                      <a:endParaRPr lang="fr-FR" sz="100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600" b="1" dirty="0" err="1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المداخيل</a:t>
                      </a:r>
                      <a:r>
                        <a:rPr lang="ar-SA" sz="16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 غير </a:t>
                      </a:r>
                      <a:r>
                        <a:rPr lang="ar-SA" sz="1600" b="1" dirty="0" err="1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الجبائية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3637.0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3800.0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24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05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3.</a:t>
                      </a:r>
                      <a:endParaRPr lang="fr-FR" sz="100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الهبات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190.0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300.0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914">
                <a:tc>
                  <a:txBody>
                    <a:bodyPr/>
                    <a:lstStyle/>
                    <a:p>
                      <a:pPr algn="r" rtl="1"/>
                      <a:endParaRPr lang="fr-FR" sz="1000" dirty="0">
                        <a:latin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جملة نفقات الميزانية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36400.0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39191.0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91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05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1.</a:t>
                      </a:r>
                      <a:endParaRPr lang="fr-FR" sz="100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نفقات التأجير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17165.0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19030.0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244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.2</a:t>
                      </a:r>
                      <a:endParaRPr lang="fr-FR" sz="100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نفقات التسيير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1491.0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1828.6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91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105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3.</a:t>
                      </a:r>
                      <a:endParaRPr lang="fr-FR" sz="100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نفقات التدخلات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10433.7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9796.5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24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05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4.</a:t>
                      </a:r>
                      <a:endParaRPr lang="fr-FR" sz="100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نفقات الاستثمار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3256.7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3791.4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24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05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5.</a:t>
                      </a:r>
                      <a:endParaRPr lang="fr-FR" sz="100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نفقات العمليات المالية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106.7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215.6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24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05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6.</a:t>
                      </a:r>
                      <a:endParaRPr lang="fr-FR" sz="100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نفقات التمويل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3253.0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3762.0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24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05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7.</a:t>
                      </a:r>
                      <a:endParaRPr lang="fr-FR" sz="100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النفقات الطارئة </a:t>
                      </a:r>
                      <a:r>
                        <a:rPr lang="ar-SA" sz="1600" b="1" dirty="0" err="1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و</a:t>
                      </a:r>
                      <a:r>
                        <a:rPr lang="ar-SA" sz="16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ar-SA" sz="1600" b="1" dirty="0" smtClean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غير الموزعة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693.9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766.9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05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1.</a:t>
                      </a:r>
                      <a:endParaRPr lang="fr-FR" sz="10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النتيجة الجملية باعتبار الهبات الخارجية والتخصيص </a:t>
                      </a:r>
                      <a:r>
                        <a:rPr lang="ar-SA" sz="1400" b="1" dirty="0" err="1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و</a:t>
                      </a:r>
                      <a:r>
                        <a:rPr lang="ar-SA" sz="14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 المصادرة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-3491.0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-3332.0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832">
                <a:tc>
                  <a:txBody>
                    <a:bodyPr/>
                    <a:lstStyle/>
                    <a:p>
                      <a:pPr algn="r" rtl="1"/>
                      <a:endParaRPr lang="fr-FR" sz="1000">
                        <a:latin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النسبة من الناتج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-3.0%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-2.7%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48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05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2.</a:t>
                      </a:r>
                      <a:endParaRPr lang="fr-FR" sz="100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النتيجة الأولية دون اعتبار الهبات الخارجية والتخصيص </a:t>
                      </a:r>
                      <a:r>
                        <a:rPr lang="ar-SA" sz="1400" b="1" dirty="0" err="1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و</a:t>
                      </a:r>
                      <a:r>
                        <a:rPr lang="ar-SA" sz="14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 المصادرة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-818.0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-20.0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832">
                <a:tc>
                  <a:txBody>
                    <a:bodyPr/>
                    <a:lstStyle/>
                    <a:p>
                      <a:pPr algn="r" rtl="1"/>
                      <a:endParaRPr lang="fr-FR" sz="1000">
                        <a:latin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النسبة من الناتج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-0.7%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0.0%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48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05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3.</a:t>
                      </a:r>
                      <a:endParaRPr lang="fr-FR" sz="100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النتيجة الجملية دون اعتبار الهبات الخارجية والتخصيص </a:t>
                      </a:r>
                      <a:r>
                        <a:rPr lang="ar-SA" sz="1400" b="1" dirty="0" err="1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و</a:t>
                      </a:r>
                      <a:r>
                        <a:rPr lang="ar-SA" sz="14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 المصادرة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-4071.0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-3782.0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832">
                <a:tc>
                  <a:txBody>
                    <a:bodyPr/>
                    <a:lstStyle/>
                    <a:p>
                      <a:pPr algn="r" rtl="1"/>
                      <a:endParaRPr lang="fr-FR" sz="1000">
                        <a:latin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النسبة من الناتج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-3.5%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-3.0%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858">
                <a:tc>
                  <a:txBody>
                    <a:bodyPr/>
                    <a:lstStyle/>
                    <a:p>
                      <a:pPr algn="r" rtl="1"/>
                      <a:endParaRPr lang="fr-FR" sz="1000">
                        <a:latin typeface="Times New Roman"/>
                      </a:endParaRPr>
                    </a:p>
                  </a:txBody>
                  <a:tcPr marL="25315" marR="2531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للتذكير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: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fr-FR" sz="1200" dirty="0">
                        <a:latin typeface="Times New Roman"/>
                      </a:endParaRPr>
                    </a:p>
                  </a:txBody>
                  <a:tcPr marL="25315" marR="2531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fr-FR" sz="1400" dirty="0">
                        <a:latin typeface="Times New Roman"/>
                      </a:endParaRPr>
                    </a:p>
                  </a:txBody>
                  <a:tcPr marL="25315" marR="2531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24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05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1.</a:t>
                      </a:r>
                      <a:endParaRPr lang="fr-FR" sz="100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نفقات ذات صبغة تنموية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6250.0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6900.0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24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1.1</a:t>
                      </a:r>
                      <a:endParaRPr lang="fr-FR" sz="100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نفقات تدخلات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2636.5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2893.0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24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050" b="1">
                          <a:latin typeface="Times New Roman"/>
                          <a:ea typeface="Times New Roman"/>
                        </a:rPr>
                        <a:t>2.1</a:t>
                      </a:r>
                      <a:endParaRPr lang="fr-FR" sz="100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نفقات الاستثمار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3256.7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3791.4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24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3.1</a:t>
                      </a:r>
                      <a:endParaRPr lang="fr-FR" sz="100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نفقات العمليات المالية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106.7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215.6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24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050" b="1">
                          <a:latin typeface="Times New Roman"/>
                          <a:ea typeface="Times New Roman"/>
                        </a:rPr>
                        <a:t>4.1</a:t>
                      </a:r>
                      <a:endParaRPr lang="fr-FR" sz="100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400" dirty="0" err="1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النفقاتالطارئة</a:t>
                      </a:r>
                      <a:r>
                        <a:rPr lang="ar-SA" sz="1400" dirty="0">
                          <a:solidFill>
                            <a:srgbClr val="1F3864"/>
                          </a:solidFill>
                          <a:latin typeface="Times New Roman"/>
                          <a:ea typeface="Times New Roman"/>
                        </a:rPr>
                        <a:t> و غير الموزعة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250.1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 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25315" marR="2531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430212"/>
          </a:xfrm>
          <a:solidFill>
            <a:schemeClr val="accent1"/>
          </a:solidFill>
        </p:spPr>
        <p:txBody>
          <a:bodyPr rIns="457200"/>
          <a:lstStyle/>
          <a:p>
            <a:pPr algn="ctr" rtl="1"/>
            <a:r>
              <a:rPr lang="fr-BE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ar-TN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جدول عبور 2019-2020</a:t>
            </a:r>
            <a:endParaRPr lang="fr-FR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6323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9063" y="660400"/>
            <a:ext cx="8618537" cy="574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430212"/>
          </a:xfrm>
          <a:solidFill>
            <a:schemeClr val="accent1"/>
          </a:solidFill>
        </p:spPr>
        <p:txBody>
          <a:bodyPr rIns="457200"/>
          <a:lstStyle/>
          <a:p>
            <a:pPr algn="ctr" rtl="1"/>
            <a:r>
              <a:rPr lang="ar-TN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-جدول عمليات تمويـــل الميزانية ( عمليات الخزينة )</a:t>
            </a:r>
            <a:endParaRPr lang="fr-FR" sz="28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734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9063" y="741363"/>
            <a:ext cx="8618537" cy="543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8" name="Object 61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50214" name="think-cell Slide" r:id="rId4" imgW="360" imgH="360" progId="">
              <p:embed/>
            </p:oleObj>
          </a:graphicData>
        </a:graphic>
      </p:graphicFrame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50" y="5494338"/>
            <a:ext cx="6861175" cy="122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0" name="McK Date"/>
          <p:cNvSpPr txBox="1">
            <a:spLocks noChangeArrowheads="1"/>
          </p:cNvSpPr>
          <p:nvPr/>
        </p:nvSpPr>
        <p:spPr bwMode="auto">
          <a:xfrm>
            <a:off x="992188" y="4049713"/>
            <a:ext cx="4889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rtl="1"/>
            <a:endParaRPr lang="fr-FR" sz="1800">
              <a:solidFill>
                <a:srgbClr val="595959"/>
              </a:solidFill>
            </a:endParaRPr>
          </a:p>
        </p:txBody>
      </p:sp>
      <p:sp>
        <p:nvSpPr>
          <p:cNvPr id="10" name="Rectangle 1189"/>
          <p:cNvSpPr>
            <a:spLocks noChangeArrowheads="1"/>
          </p:cNvSpPr>
          <p:nvPr/>
        </p:nvSpPr>
        <p:spPr bwMode="auto">
          <a:xfrm>
            <a:off x="0" y="0"/>
            <a:ext cx="8958263" cy="672147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lIns="91410" tIns="45705" rIns="91410" bIns="45705" anchor="ctr"/>
          <a:lstStyle/>
          <a:p>
            <a:pPr>
              <a:defRPr/>
            </a:pPr>
            <a:endParaRPr lang="fr-FR" dirty="0">
              <a:latin typeface="+mn-lt"/>
              <a:ea typeface="+mn-ea"/>
            </a:endParaRPr>
          </a:p>
        </p:txBody>
      </p:sp>
      <p:sp>
        <p:nvSpPr>
          <p:cNvPr id="3079" name="Title 3"/>
          <p:cNvSpPr>
            <a:spLocks noGrp="1"/>
          </p:cNvSpPr>
          <p:nvPr>
            <p:ph type="ctrTitle"/>
          </p:nvPr>
        </p:nvSpPr>
        <p:spPr>
          <a:xfrm>
            <a:off x="6350" y="2238375"/>
            <a:ext cx="6551613" cy="1970088"/>
          </a:xfrm>
        </p:spPr>
        <p:txBody>
          <a:bodyPr>
            <a:normAutofit/>
          </a:bodyPr>
          <a:lstStyle/>
          <a:p>
            <a:pPr algn="ctr" rtl="1" eaLnBrk="1" hangingPunct="1">
              <a:defRPr/>
            </a:pPr>
            <a:r>
              <a:rPr lang="ar-EG" sz="54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شــــكـــــــرا</a:t>
            </a:r>
            <a:r>
              <a:rPr lang="ar-TN" sz="5400" b="1" dirty="0" smtClean="0"/>
              <a:t/>
            </a:r>
            <a:br>
              <a:rPr lang="ar-TN" sz="5400" b="1" dirty="0" smtClean="0"/>
            </a:br>
            <a:endParaRPr lang="fr-FR" sz="5400" b="1" dirty="0" smtClean="0"/>
          </a:p>
        </p:txBody>
      </p:sp>
      <p:sp>
        <p:nvSpPr>
          <p:cNvPr id="15" name="TitleBottomPlaceholder"/>
          <p:cNvSpPr>
            <a:spLocks noChangeArrowheads="1"/>
          </p:cNvSpPr>
          <p:nvPr/>
        </p:nvSpPr>
        <p:spPr bwMode="auto">
          <a:xfrm>
            <a:off x="6764338" y="2238375"/>
            <a:ext cx="2193925" cy="4484688"/>
          </a:xfrm>
          <a:prstGeom prst="rect">
            <a:avLst/>
          </a:prstGeom>
          <a:solidFill>
            <a:srgbClr val="ED2D30"/>
          </a:solidFill>
          <a:ln>
            <a:noFill/>
          </a:ln>
          <a:effectLst/>
          <a:extLst/>
        </p:spPr>
        <p:txBody>
          <a:bodyPr wrap="none" lIns="91410" tIns="45705" rIns="91410" bIns="45705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 kern="0" dirty="0">
              <a:solidFill>
                <a:sysClr val="windowText" lastClr="000000"/>
              </a:solidFill>
              <a:latin typeface="Arial"/>
              <a:ea typeface="+mn-ea"/>
            </a:endParaRPr>
          </a:p>
        </p:txBody>
      </p:sp>
      <p:sp>
        <p:nvSpPr>
          <p:cNvPr id="16" name="TitleTopPlaceholder"/>
          <p:cNvSpPr>
            <a:spLocks noChangeArrowheads="1"/>
          </p:cNvSpPr>
          <p:nvPr/>
        </p:nvSpPr>
        <p:spPr bwMode="auto">
          <a:xfrm>
            <a:off x="6770688" y="0"/>
            <a:ext cx="2193925" cy="2238375"/>
          </a:xfrm>
          <a:prstGeom prst="rect">
            <a:avLst/>
          </a:prstGeom>
          <a:solidFill>
            <a:srgbClr val="972021"/>
          </a:solidFill>
          <a:ln>
            <a:noFill/>
          </a:ln>
          <a:effectLst/>
          <a:extLst/>
        </p:spPr>
        <p:txBody>
          <a:bodyPr wrap="none" lIns="91410" tIns="45705" rIns="91410" bIns="45705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 kern="0" dirty="0">
              <a:solidFill>
                <a:sysClr val="windowText" lastClr="000000"/>
              </a:solidFill>
              <a:latin typeface="Arial"/>
              <a:ea typeface="+mn-e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15" name="Titre 1"/>
          <p:cNvSpPr txBox="1">
            <a:spLocks/>
          </p:cNvSpPr>
          <p:nvPr/>
        </p:nvSpPr>
        <p:spPr bwMode="auto">
          <a:xfrm>
            <a:off x="9525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ea typeface="+mj-ea"/>
              </a:rPr>
              <a:t>التوجهات والأهداف الأساسية لميزانية سنة 2020</a:t>
            </a:r>
            <a:endParaRPr lang="fr-FR" dirty="0">
              <a:ea typeface="+mj-ea"/>
            </a:endParaRPr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9227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33772" y="6324600"/>
            <a:ext cx="522891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5660072-7125-4D06-ADD0-32145B2644C8}" type="slidenum">
              <a:rPr lang="fr-FR"/>
              <a:pPr/>
              <a:t>2</a:t>
            </a:fld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246498" y="560388"/>
            <a:ext cx="8505390" cy="5234630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76200" tIns="76200" rIns="76200" bIns="762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 algn="just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TN" sz="3200" dirty="0" smtClean="0"/>
              <a:t>تعتمد التوجهات المتعلقة بميزانية 2020 على مواصلة </a:t>
            </a:r>
            <a:r>
              <a:rPr lang="ar-TN" sz="3200" b="1" dirty="0" smtClean="0">
                <a:solidFill>
                  <a:srgbClr val="FF0000"/>
                </a:solidFill>
              </a:rPr>
              <a:t>التحكم في عجز ميزانية الدّولة ليتراجع إلى  3.0 </a:t>
            </a:r>
            <a:r>
              <a:rPr lang="en-US" sz="3200" b="1" dirty="0" smtClean="0">
                <a:solidFill>
                  <a:srgbClr val="FF0000"/>
                </a:solidFill>
              </a:rPr>
              <a:t>%</a:t>
            </a:r>
            <a:r>
              <a:rPr lang="ar-TN" sz="3200" dirty="0" smtClean="0"/>
              <a:t> من الناتج المحلي الإجمالي مقابل 3.5</a:t>
            </a:r>
            <a:r>
              <a:rPr lang="en-US" sz="3200" dirty="0" smtClean="0"/>
              <a:t>% </a:t>
            </a:r>
            <a:r>
              <a:rPr lang="ar-TN" sz="3200" dirty="0" err="1" smtClean="0"/>
              <a:t>محينة</a:t>
            </a:r>
            <a:r>
              <a:rPr lang="ar-TN" sz="3200" dirty="0" smtClean="0"/>
              <a:t> في 2019 </a:t>
            </a:r>
            <a:r>
              <a:rPr lang="ar-TN" sz="3200" dirty="0" err="1" smtClean="0"/>
              <a:t>و</a:t>
            </a:r>
            <a:r>
              <a:rPr lang="ar-TN" sz="3200" dirty="0" smtClean="0"/>
              <a:t> 4.8 </a:t>
            </a:r>
            <a:r>
              <a:rPr lang="en-US" sz="3200" dirty="0" smtClean="0"/>
              <a:t>%</a:t>
            </a:r>
            <a:r>
              <a:rPr lang="ar-TN" sz="3200" dirty="0" smtClean="0"/>
              <a:t> مسجلة في  2018 و6.1</a:t>
            </a:r>
            <a:r>
              <a:rPr lang="en-US" sz="3200" dirty="0" smtClean="0"/>
              <a:t> %</a:t>
            </a:r>
            <a:r>
              <a:rPr lang="ar-TN" sz="3200" dirty="0" smtClean="0"/>
              <a:t> سنتي 2017 2016.</a:t>
            </a:r>
          </a:p>
          <a:p>
            <a:pPr marL="0" lvl="1" algn="just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TN" sz="3200" b="1" dirty="0" smtClean="0">
                <a:solidFill>
                  <a:schemeClr val="tx1"/>
                </a:solidFill>
              </a:rPr>
              <a:t>وذلك خاصة بمواصلة دعم الموارد الذّاتية</a:t>
            </a:r>
            <a:r>
              <a:rPr lang="ar-TN" sz="3200" dirty="0" smtClean="0">
                <a:solidFill>
                  <a:schemeClr val="tx1"/>
                </a:solidFill>
              </a:rPr>
              <a:t> </a:t>
            </a:r>
            <a:r>
              <a:rPr lang="ar-TN" sz="3200" dirty="0" smtClean="0"/>
              <a:t>ﻟﻠﺪﻭﻟﺔ ﺑﺘﻄﻮﻳﺮ ﻣﺮﺩﻭﺩ ﺇﺩﺍﺭﺓ ﺍﻟﺠﺒﺎﻳﺔ </a:t>
            </a:r>
            <a:r>
              <a:rPr lang="ar-TN" sz="3200" dirty="0" err="1" smtClean="0"/>
              <a:t>والإستخلاص</a:t>
            </a:r>
            <a:r>
              <a:rPr lang="ar-TN" sz="3200" dirty="0" smtClean="0"/>
              <a:t> </a:t>
            </a:r>
            <a:r>
              <a:rPr lang="ar-TN" sz="3200" dirty="0" err="1" smtClean="0"/>
              <a:t>والديوانة</a:t>
            </a:r>
            <a:r>
              <a:rPr lang="ar-TN" sz="3200" dirty="0" smtClean="0"/>
              <a:t>، ﻭﺗﺤﺪﻳﺚ ﺍﻟﻤﻨﻈﻮﻣﺎﺕ ﺍﻟﻤﻌﻠﻮﻣﺎﺗﻴﺔ</a:t>
            </a:r>
            <a:r>
              <a:rPr lang="ar-TN" sz="3200" b="1" dirty="0" smtClean="0">
                <a:solidFill>
                  <a:srgbClr val="FF0000"/>
                </a:solidFill>
              </a:rPr>
              <a:t>.</a:t>
            </a:r>
            <a:endParaRPr lang="fr-FR" sz="3200" b="1" dirty="0" smtClean="0">
              <a:solidFill>
                <a:srgbClr val="FF0000"/>
              </a:solidFill>
            </a:endParaRPr>
          </a:p>
          <a:p>
            <a:pPr algn="just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fr-FR" sz="2500" dirty="0" err="1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9227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33772" y="6324600"/>
            <a:ext cx="522891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5660072-7125-4D06-ADD0-32145B2644C8}" type="slidenum">
              <a:rPr lang="fr-FR"/>
              <a:pPr/>
              <a:t>3</a:t>
            </a:fld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180975" y="453112"/>
            <a:ext cx="8570913" cy="5871488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76200" tIns="76200" rIns="76200" bIns="7620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TN" sz="2800" dirty="0" smtClean="0"/>
              <a:t>يقدر </a:t>
            </a:r>
            <a:r>
              <a:rPr lang="ar-TN" sz="2800" b="1" dirty="0" smtClean="0">
                <a:solidFill>
                  <a:srgbClr val="FF0000"/>
                </a:solidFill>
              </a:rPr>
              <a:t>حجم ميزانية </a:t>
            </a:r>
            <a:r>
              <a:rPr lang="ar-TN" sz="2800" dirty="0" smtClean="0"/>
              <a:t>الدولة لسنة </a:t>
            </a:r>
            <a:r>
              <a:rPr lang="fr-FR" sz="2800" dirty="0" smtClean="0"/>
              <a:t>2020</a:t>
            </a:r>
            <a:r>
              <a:rPr lang="ar-TN" sz="2800" dirty="0" smtClean="0"/>
              <a:t> بـ </a:t>
            </a:r>
            <a:r>
              <a:rPr lang="ar-TN" sz="2800" b="1" dirty="0" smtClean="0">
                <a:solidFill>
                  <a:srgbClr val="FF0000"/>
                </a:solidFill>
              </a:rPr>
              <a:t>47227 م د </a:t>
            </a:r>
            <a:r>
              <a:rPr lang="ar-TN" sz="2800" dirty="0" smtClean="0"/>
              <a:t>باعتبار القروض </a:t>
            </a:r>
            <a:r>
              <a:rPr lang="ar-TN" sz="2800" dirty="0" err="1" smtClean="0"/>
              <a:t>وتسبقات</a:t>
            </a:r>
            <a:r>
              <a:rPr lang="ar-TN" sz="2800" dirty="0" smtClean="0"/>
              <a:t> الخزينة الصافية أي بزيــادة </a:t>
            </a:r>
            <a:r>
              <a:rPr lang="ar-TN" sz="2800" b="1" dirty="0" smtClean="0"/>
              <a:t>9.5 %</a:t>
            </a:r>
            <a:r>
              <a:rPr lang="ar-TN" sz="2800" dirty="0" smtClean="0"/>
              <a:t> أو </a:t>
            </a:r>
            <a:r>
              <a:rPr lang="ar-TN" sz="2800" b="1" dirty="0" smtClean="0"/>
              <a:t>4106 م د</a:t>
            </a:r>
            <a:r>
              <a:rPr lang="ar-TN" sz="2800" dirty="0" smtClean="0"/>
              <a:t> بالمقارنة مع النتائج المحتملة لسنة </a:t>
            </a:r>
            <a:r>
              <a:rPr lang="fr-FR" sz="2800" dirty="0" smtClean="0"/>
              <a:t>2019</a:t>
            </a:r>
            <a:r>
              <a:rPr lang="ar-TN" sz="2800" dirty="0" smtClean="0"/>
              <a:t>.ويتميز هذا التوازن </a:t>
            </a:r>
            <a:r>
              <a:rPr lang="ar-TN" sz="2800" b="1" dirty="0" smtClean="0"/>
              <a:t>أساسا بالخاصيات التالية</a:t>
            </a:r>
            <a:r>
              <a:rPr lang="ar-TN" sz="2800" dirty="0" smtClean="0"/>
              <a:t>:</a:t>
            </a:r>
            <a:endParaRPr lang="fr-FR" sz="2800" dirty="0" smtClean="0"/>
          </a:p>
          <a:p>
            <a:pPr lvl="1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endParaRPr lang="ar-TN" sz="1400" dirty="0" smtClean="0"/>
          </a:p>
          <a:p>
            <a:pPr lvl="1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ar-TN" sz="2800" dirty="0" smtClean="0"/>
              <a:t>- </a:t>
            </a:r>
            <a:r>
              <a:rPr lang="ar-TN" sz="2800" b="1" dirty="0" smtClean="0">
                <a:solidFill>
                  <a:srgbClr val="FF0000"/>
                </a:solidFill>
              </a:rPr>
              <a:t>تطور الموارد الذاتية (</a:t>
            </a:r>
            <a:r>
              <a:rPr lang="ar-TN" sz="2800" b="1" dirty="0" err="1" smtClean="0">
                <a:solidFill>
                  <a:srgbClr val="FF0000"/>
                </a:solidFill>
              </a:rPr>
              <a:t>مداخيل</a:t>
            </a:r>
            <a:r>
              <a:rPr lang="ar-TN" sz="2800" b="1" dirty="0" smtClean="0">
                <a:solidFill>
                  <a:srgbClr val="FF0000"/>
                </a:solidFill>
              </a:rPr>
              <a:t> </a:t>
            </a:r>
            <a:r>
              <a:rPr lang="ar-TN" sz="2800" b="1" dirty="0" smtClean="0">
                <a:solidFill>
                  <a:srgbClr val="FF0000"/>
                </a:solidFill>
              </a:rPr>
              <a:t>الميزانية</a:t>
            </a:r>
            <a:r>
              <a:rPr lang="ar-TN" sz="2800" b="1" dirty="0" smtClean="0">
                <a:solidFill>
                  <a:srgbClr val="FF0000"/>
                </a:solidFill>
              </a:rPr>
              <a:t>) </a:t>
            </a:r>
            <a:r>
              <a:rPr lang="ar-TN" sz="2800" dirty="0" smtClean="0">
                <a:solidFill>
                  <a:schemeClr val="tx1"/>
                </a:solidFill>
              </a:rPr>
              <a:t>بـنسبة</a:t>
            </a:r>
            <a:r>
              <a:rPr lang="ar-TN" sz="2800" b="1" dirty="0" smtClean="0">
                <a:solidFill>
                  <a:schemeClr val="tx1"/>
                </a:solidFill>
              </a:rPr>
              <a:t> 9%  </a:t>
            </a:r>
            <a:r>
              <a:rPr lang="ar-TN" sz="2800" b="1" dirty="0" smtClean="0"/>
              <a:t>مقابل نسبة </a:t>
            </a:r>
            <a:r>
              <a:rPr lang="ar-TN" sz="2800" b="1" dirty="0" err="1" smtClean="0"/>
              <a:t>إرتفاع</a:t>
            </a:r>
            <a:r>
              <a:rPr lang="ar-TN" sz="2800" b="1" dirty="0" smtClean="0"/>
              <a:t> </a:t>
            </a:r>
            <a:r>
              <a:rPr lang="ar-TN" sz="2800" b="1" dirty="0" err="1" smtClean="0"/>
              <a:t>بـ</a:t>
            </a:r>
            <a:r>
              <a:rPr lang="ar-TN" sz="2800" b="1" dirty="0" smtClean="0"/>
              <a:t> 18.1% سنة 2019 </a:t>
            </a:r>
            <a:r>
              <a:rPr lang="ar-TN" sz="2800" b="1" dirty="0" err="1" smtClean="0"/>
              <a:t>وبـ</a:t>
            </a:r>
            <a:r>
              <a:rPr lang="ar-TN" sz="2800" b="1" dirty="0" smtClean="0"/>
              <a:t> 17% سنة 2018.</a:t>
            </a:r>
            <a:endParaRPr lang="fr-FR" sz="2800" dirty="0" smtClean="0"/>
          </a:p>
          <a:p>
            <a:pPr lvl="1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ar-TN" sz="2800" b="1" dirty="0" smtClean="0">
                <a:solidFill>
                  <a:srgbClr val="FF0000"/>
                </a:solidFill>
              </a:rPr>
              <a:t>تطور الموارد </a:t>
            </a:r>
            <a:r>
              <a:rPr lang="ar-TN" sz="2800" b="1" dirty="0" err="1" smtClean="0">
                <a:solidFill>
                  <a:srgbClr val="FF0000"/>
                </a:solidFill>
              </a:rPr>
              <a:t>الجبائية</a:t>
            </a:r>
            <a:r>
              <a:rPr lang="ar-TN" sz="2800" b="1" dirty="0" smtClean="0">
                <a:solidFill>
                  <a:srgbClr val="FF0000"/>
                </a:solidFill>
              </a:rPr>
              <a:t>  </a:t>
            </a:r>
            <a:r>
              <a:rPr lang="ar-TN" sz="2800" dirty="0" smtClean="0"/>
              <a:t>بـنسبة</a:t>
            </a:r>
            <a:r>
              <a:rPr lang="ar-TN" sz="2800" b="1" dirty="0" smtClean="0"/>
              <a:t> 2</a:t>
            </a:r>
            <a:r>
              <a:rPr lang="fr-FR" sz="2800" b="1" dirty="0" smtClean="0"/>
              <a:t>.</a:t>
            </a:r>
            <a:r>
              <a:rPr lang="ar-TN" sz="2800" b="1" dirty="0" smtClean="0"/>
              <a:t>9%  </a:t>
            </a:r>
            <a:r>
              <a:rPr lang="ar-TN" sz="2800" dirty="0" smtClean="0"/>
              <a:t>لتبلغ </a:t>
            </a:r>
            <a:r>
              <a:rPr lang="ar-TN" sz="2800" b="1" dirty="0" smtClean="0"/>
              <a:t>31759</a:t>
            </a:r>
            <a:r>
              <a:rPr lang="fr-FR" sz="2800" dirty="0" smtClean="0"/>
              <a:t> </a:t>
            </a:r>
            <a:r>
              <a:rPr lang="ar-TN" sz="2800" b="1" dirty="0" smtClean="0"/>
              <a:t>م </a:t>
            </a:r>
            <a:r>
              <a:rPr lang="ar-TN" sz="2800" b="1" dirty="0" err="1" smtClean="0"/>
              <a:t>د</a:t>
            </a:r>
            <a:endParaRPr lang="fr-FR" sz="2800" dirty="0" smtClean="0"/>
          </a:p>
          <a:p>
            <a:pPr lvl="1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ar-TN" sz="2800" dirty="0" smtClean="0"/>
              <a:t>تعبئة </a:t>
            </a:r>
            <a:r>
              <a:rPr lang="ar-TN" sz="2800" b="1" dirty="0" smtClean="0"/>
              <a:t>4220 م د</a:t>
            </a:r>
            <a:r>
              <a:rPr lang="ar-TN" sz="2800" dirty="0" smtClean="0"/>
              <a:t> بعنوان مداخيل غير </a:t>
            </a:r>
            <a:r>
              <a:rPr lang="ar-TN" sz="2800" dirty="0" err="1" smtClean="0"/>
              <a:t>جبائية</a:t>
            </a:r>
            <a:r>
              <a:rPr lang="ar-TN" sz="2800" b="1" dirty="0" smtClean="0"/>
              <a:t> </a:t>
            </a:r>
            <a:r>
              <a:rPr lang="ar-TN" sz="2800" dirty="0" smtClean="0"/>
              <a:t>مقابل 3927 </a:t>
            </a:r>
            <a:r>
              <a:rPr lang="ar-TN" sz="2800" dirty="0" err="1" smtClean="0"/>
              <a:t>م</a:t>
            </a:r>
            <a:r>
              <a:rPr lang="ar-TN" sz="2800" dirty="0" smtClean="0"/>
              <a:t> د منتظرة لسنة 2019 .</a:t>
            </a:r>
            <a:endParaRPr lang="fr-FR" sz="2800" dirty="0" smtClean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fr-FR" sz="2800" dirty="0" err="1" smtClean="0">
              <a:solidFill>
                <a:schemeClr val="bg1"/>
              </a:solidFill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 bwMode="auto">
          <a:xfrm>
            <a:off x="9525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ea typeface="+mj-ea"/>
              </a:rPr>
              <a:t>التوازن المحتمل لميزانية سنة 2020 (1)</a:t>
            </a:r>
            <a:endParaRPr lang="fr-FR" dirty="0">
              <a:ea typeface="+mj-ea"/>
            </a:endParaRPr>
          </a:p>
        </p:txBody>
      </p:sp>
      <p:sp>
        <p:nvSpPr>
          <p:cNvPr id="8" name="TextBox 12"/>
          <p:cNvSpPr txBox="1"/>
          <p:nvPr>
            <p:custDataLst>
              <p:tags r:id="rId1"/>
            </p:custDataLst>
          </p:nvPr>
        </p:nvSpPr>
        <p:spPr bwMode="gray">
          <a:xfrm>
            <a:off x="5984111" y="2489200"/>
            <a:ext cx="2767777" cy="414337"/>
          </a:xfrm>
          <a:prstGeom prst="rect">
            <a:avLst/>
          </a:prstGeom>
          <a:ln w="9525"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76200" tIns="76200" rIns="76200" bIns="76200"/>
          <a:lstStyle>
            <a:lvl1pPr marL="0" lvl="0" indent="0" defTabSz="89516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34" indent="-192047" defTabSz="89516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102" indent="-261882" defTabSz="89516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233" indent="-155542" defTabSz="89516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648" indent="-130148" defTabSz="89516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648" indent="-130148" defTabSz="8951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r" rtl="1">
              <a:defRPr/>
            </a:pPr>
            <a:r>
              <a:rPr lang="ar-TN" sz="2400" b="1" u="sng" dirty="0" smtClean="0">
                <a:solidFill>
                  <a:srgbClr val="FF0000"/>
                </a:solidFill>
              </a:rPr>
              <a:t>على </a:t>
            </a:r>
            <a:r>
              <a:rPr lang="ar-TN" sz="2400" b="1" u="sng" dirty="0">
                <a:solidFill>
                  <a:srgbClr val="FF0000"/>
                </a:solidFill>
              </a:rPr>
              <a:t>مستوى </a:t>
            </a:r>
            <a:r>
              <a:rPr lang="ar-TN" sz="2400" b="1" u="sng" dirty="0" smtClean="0">
                <a:solidFill>
                  <a:srgbClr val="FF0000"/>
                </a:solidFill>
              </a:rPr>
              <a:t>الموارد:</a:t>
            </a:r>
            <a:endParaRPr lang="en-US" sz="2400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9227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33772" y="6324600"/>
            <a:ext cx="522891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5660072-7125-4D06-ADD0-32145B2644C8}" type="slidenum">
              <a:rPr lang="fr-FR"/>
              <a:pPr/>
              <a:t>4</a:t>
            </a:fld>
            <a:endParaRPr lang="fr-FR" dirty="0"/>
          </a:p>
        </p:txBody>
      </p:sp>
      <p:sp>
        <p:nvSpPr>
          <p:cNvPr id="9" name="Titre 1"/>
          <p:cNvSpPr txBox="1">
            <a:spLocks/>
          </p:cNvSpPr>
          <p:nvPr/>
        </p:nvSpPr>
        <p:spPr bwMode="auto">
          <a:xfrm>
            <a:off x="9525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ea typeface="+mj-ea"/>
              </a:rPr>
              <a:t>التوازن المحتمل لميزانية سنة 2020</a:t>
            </a:r>
            <a:endParaRPr lang="fr-FR" dirty="0">
              <a:ea typeface="+mj-ea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18222753"/>
              </p:ext>
            </p:extLst>
          </p:nvPr>
        </p:nvGraphicFramePr>
        <p:xfrm>
          <a:off x="180973" y="526488"/>
          <a:ext cx="8570915" cy="4883874"/>
        </p:xfrm>
        <a:graphic>
          <a:graphicData uri="http://schemas.openxmlformats.org/drawingml/2006/table">
            <a:tbl>
              <a:tblPr rtl="1"/>
              <a:tblGrid>
                <a:gridCol w="3547135"/>
                <a:gridCol w="1062341"/>
                <a:gridCol w="1008320"/>
                <a:gridCol w="972311"/>
                <a:gridCol w="972311"/>
                <a:gridCol w="1008497"/>
              </a:tblGrid>
              <a:tr h="505899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r-FR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2017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2018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r-FR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2019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2020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8916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r-FR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r-FR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r-FR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ق </a:t>
                      </a:r>
                      <a:r>
                        <a:rPr lang="ar-SA" sz="28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م</a:t>
                      </a:r>
                      <a:r>
                        <a:rPr lang="fr-FR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8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تحيين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r-FR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397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 </a:t>
                      </a:r>
                      <a:r>
                        <a:rPr lang="ar-SA" sz="2400" b="1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المداخيل</a:t>
                      </a:r>
                      <a:r>
                        <a:rPr lang="ar-SA" sz="24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 </a:t>
                      </a:r>
                      <a:r>
                        <a:rPr lang="ar-SA" sz="2400" b="1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الجبائية</a:t>
                      </a:r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21 186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24 503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27 080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fr-FR" sz="2400" b="1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29 082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fr-FR" sz="2400" b="1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31 759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5180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ar-SA" sz="2400" b="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التطور</a:t>
                      </a:r>
                      <a:endParaRPr lang="fr-FR" sz="24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2400" b="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13,3%</a:t>
                      </a:r>
                      <a:endParaRPr lang="fr-FR" sz="24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2400" b="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15,7%</a:t>
                      </a:r>
                      <a:endParaRPr lang="fr-FR" sz="24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2400" b="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10,7%</a:t>
                      </a:r>
                      <a:endParaRPr lang="fr-FR" sz="24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9172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ctr" latinLnBrk="0" hangingPunct="1">
                        <a:spcAft>
                          <a:spcPts val="0"/>
                        </a:spcAft>
                      </a:pPr>
                      <a:endParaRPr lang="fr-FR" sz="2400" b="1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abic Transparen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ctr" latinLnBrk="0" hangingPunct="1">
                        <a:spcAft>
                          <a:spcPts val="0"/>
                        </a:spcAft>
                      </a:pPr>
                      <a:endParaRPr lang="fr-FR" sz="2400" b="1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abic Transparen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75090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    </a:t>
                      </a:r>
                      <a:r>
                        <a:rPr lang="ar-SA" sz="2400" b="1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المداخيل</a:t>
                      </a:r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 غير </a:t>
                      </a:r>
                      <a:r>
                        <a:rPr lang="ar-SA" sz="2400" b="1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الجبائية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2 704,9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3 439,4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3 639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fr-FR" sz="2400" b="1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3 927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fr-FR" sz="2400" b="1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4 220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980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ar-SA" sz="2400" b="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التطور</a:t>
                      </a:r>
                      <a:endParaRPr lang="fr-FR" sz="24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ar-TN" sz="2400" b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6.4</a:t>
                      </a:r>
                      <a:r>
                        <a:rPr lang="fr-FR" sz="2400" b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%</a:t>
                      </a:r>
                      <a:endParaRPr lang="fr-FR" sz="24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ar-TN" sz="2400" b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27.1</a:t>
                      </a:r>
                      <a:r>
                        <a:rPr lang="fr-FR" sz="2400" b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%</a:t>
                      </a:r>
                      <a:endParaRPr lang="fr-FR" sz="24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ar-TN" sz="2400" b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4.1</a:t>
                      </a:r>
                      <a:r>
                        <a:rPr lang="fr-FR" sz="2400" b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%</a:t>
                      </a:r>
                      <a:endParaRPr lang="fr-FR" sz="24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14.2</a:t>
                      </a:r>
                      <a:r>
                        <a:rPr lang="fr-FR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fr-F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TN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7.5</a:t>
                      </a:r>
                      <a:r>
                        <a:rPr lang="fr-FR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fr-F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6841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ctr" latinLnBrk="0" hangingPunct="1">
                        <a:spcAft>
                          <a:spcPts val="0"/>
                        </a:spcAft>
                      </a:pPr>
                      <a:endParaRPr lang="fr-FR" sz="2400" b="1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abic Transparen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ctr" latinLnBrk="0" hangingPunct="1">
                        <a:spcAft>
                          <a:spcPts val="0"/>
                        </a:spcAft>
                      </a:pPr>
                      <a:endParaRPr lang="fr-FR" sz="2400" b="1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abic Transparen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83343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 </a:t>
                      </a:r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الموارد الذاتية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23 891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27 943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30 719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fr-FR" sz="2400" b="1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33 009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206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fr-FR" sz="2400" b="1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abic Transparent"/>
                        </a:rPr>
                        <a:t>35 979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5374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ar-SA" sz="2400" b="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التطور</a:t>
                      </a:r>
                      <a:endParaRPr lang="fr-FR" sz="24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2400" b="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12,5%</a:t>
                      </a:r>
                      <a:endParaRPr lang="fr-FR" sz="24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2400" b="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17,0%</a:t>
                      </a:r>
                      <a:endParaRPr lang="fr-FR" sz="24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fr-FR" sz="2400" b="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9,8%</a:t>
                      </a:r>
                      <a:endParaRPr lang="fr-FR" sz="24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918" marR="219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9227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33772" y="6324600"/>
            <a:ext cx="522891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5660072-7125-4D06-ADD0-32145B2644C8}" type="slidenum">
              <a:rPr lang="fr-FR"/>
              <a:pPr/>
              <a:t>5</a:t>
            </a:fld>
            <a:endParaRPr lang="fr-FR" dirty="0"/>
          </a:p>
        </p:txBody>
      </p:sp>
      <p:sp>
        <p:nvSpPr>
          <p:cNvPr id="9" name="Titre 1"/>
          <p:cNvSpPr txBox="1">
            <a:spLocks/>
          </p:cNvSpPr>
          <p:nvPr/>
        </p:nvSpPr>
        <p:spPr bwMode="auto">
          <a:xfrm>
            <a:off x="9525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ea typeface="+mj-ea"/>
              </a:rPr>
              <a:t>التوازن المحتمل لميزانية سنة 2020</a:t>
            </a:r>
            <a:endParaRPr lang="fr-FR" dirty="0">
              <a:ea typeface="+mj-ea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180974" y="670062"/>
          <a:ext cx="8570913" cy="5045757"/>
        </p:xfrm>
        <a:graphic>
          <a:graphicData uri="http://schemas.openxmlformats.org/drawingml/2006/table">
            <a:tbl>
              <a:tblPr rtl="1"/>
              <a:tblGrid>
                <a:gridCol w="3088617"/>
                <a:gridCol w="1274054"/>
                <a:gridCol w="1505702"/>
                <a:gridCol w="1428486"/>
                <a:gridCol w="1274054"/>
              </a:tblGrid>
              <a:tr h="320289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2018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2019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2020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71765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ar-TN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بحساب م د</a:t>
                      </a:r>
                      <a:r>
                        <a:rPr lang="en-US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نتائج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ق م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تحيين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ق م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00272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الضريبة على الدخل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6359.1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7003.0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8525.0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9651.0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0272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2.5%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16.1%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34.1%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13.2%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272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    - المرتبات و الأجور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3830.8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4400.0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5465.0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6284.0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272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-4.9%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22.2%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42.7%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15.0%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0272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    - موارد أخرى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2528.3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2603.0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3060.0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3367.0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4569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16.2%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16.7%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21.0%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10.0%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0272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الضريبة على الشركات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2706.2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3044.0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3935.0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4011.0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272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14.9%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3.3%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45.4%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1.9%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272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   - الشركات البترولية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794.7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1100.0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1298.0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1366.0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272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35.6%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5.8%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63.3%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5.2%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272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   - الشركات غير  البترولية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1911.5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1944.0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2637.0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2645.0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4569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8.0%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2.0%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38.0%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0.3%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765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جملة الأداءات المـباشرة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9 065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10 047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12 460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13 662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4535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5.9%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11.9%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37.4%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9.6%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9227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33772" y="6324600"/>
            <a:ext cx="522891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5660072-7125-4D06-ADD0-32145B2644C8}" type="slidenum">
              <a:rPr lang="fr-FR"/>
              <a:pPr/>
              <a:t>6</a:t>
            </a:fld>
            <a:endParaRPr lang="fr-FR" dirty="0"/>
          </a:p>
        </p:txBody>
      </p:sp>
      <p:sp>
        <p:nvSpPr>
          <p:cNvPr id="9" name="Titre 1"/>
          <p:cNvSpPr txBox="1">
            <a:spLocks/>
          </p:cNvSpPr>
          <p:nvPr/>
        </p:nvSpPr>
        <p:spPr bwMode="auto">
          <a:xfrm>
            <a:off x="9525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ea typeface="+mj-ea"/>
              </a:rPr>
              <a:t>التوازن المحتمل لميزانية سنة 2020</a:t>
            </a:r>
            <a:endParaRPr lang="fr-FR" dirty="0">
              <a:ea typeface="+mj-ea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180977" y="722667"/>
          <a:ext cx="8570911" cy="4940718"/>
        </p:xfrm>
        <a:graphic>
          <a:graphicData uri="http://schemas.openxmlformats.org/drawingml/2006/table">
            <a:tbl>
              <a:tblPr rtl="1"/>
              <a:tblGrid>
                <a:gridCol w="3088617"/>
                <a:gridCol w="1274055"/>
                <a:gridCol w="1505700"/>
                <a:gridCol w="1428484"/>
                <a:gridCol w="1274055"/>
              </a:tblGrid>
              <a:tr h="479323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2018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2019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2020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79323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ar-TN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بحساب م د</a:t>
                      </a:r>
                      <a:r>
                        <a:rPr lang="en-US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نتائج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ق م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تحيين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ق م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87146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   -المعاليم الديوانية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1208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1338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1343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1521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87146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62.3%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13.4%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11.1%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13.3%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7146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   -الأداء على القيمة المضافة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7425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8303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8200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8975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7146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21.9%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11.0%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10.4%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9.5%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7146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   -معلوم الاستهلاك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2864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3214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2967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3157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7146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14.9%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10.0%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3.6%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6.4%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7146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   -أداءات و معاليم مختلفة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3941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4178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4112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4444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558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19.3%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6.8%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4.3%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8.1%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146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الأداءات غير المـباشرة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15 438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17 033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16 622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18 097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79323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22.2%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9.9%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7.7%</a:t>
                      </a:r>
                      <a:endParaRPr lang="fr-FR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8.9%</a:t>
                      </a:r>
                      <a:endParaRPr lang="fr-FR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00088" y="1131888"/>
            <a:ext cx="80518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95" tIns="44799" rIns="89595" bIns="44799" anchor="ctr">
            <a:spAutoFit/>
          </a:bodyPr>
          <a:lstStyle/>
          <a:p>
            <a:pPr algn="justLow" defTabSz="895922" rtl="1">
              <a:buFont typeface="Wingdings" pitchFamily="2" charset="2"/>
              <a:buChar char="§"/>
              <a:defRPr/>
            </a:pPr>
            <a:endParaRPr lang="ar-TN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Low" defTabSz="895922" rtl="1">
              <a:buFont typeface="Wingdings" pitchFamily="2" charset="2"/>
              <a:buChar char="§"/>
              <a:defRPr/>
            </a:pPr>
            <a:endParaRPr lang="fr-FR" b="1" dirty="0">
              <a:solidFill>
                <a:srgbClr val="FF0000"/>
              </a:solidFill>
              <a:ea typeface="+mn-ea"/>
            </a:endParaRPr>
          </a:p>
          <a:p>
            <a:pPr marL="435518" indent="-343749" algn="justLow" defTabSz="895922" rtl="1">
              <a:defRPr/>
            </a:pPr>
            <a:endParaRPr lang="ar-TN" sz="27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35518" indent="-343749" algn="justLow" defTabSz="895922" rtl="1">
              <a:defRPr/>
            </a:pPr>
            <a:endParaRPr lang="fr-FR" sz="2000" dirty="0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-168275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611" tIns="44806" rIns="89611" bIns="44806" anchor="ctr">
            <a:spAutoFit/>
          </a:bodyPr>
          <a:lstStyle/>
          <a:p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0" y="6229350"/>
            <a:ext cx="8970963" cy="492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rtl="1">
              <a:defRPr/>
            </a:pPr>
            <a:endParaRPr lang="fr-FR" sz="2700" dirty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</p:txBody>
      </p:sp>
      <p:sp>
        <p:nvSpPr>
          <p:cNvPr id="9227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xfrm>
            <a:off x="8333772" y="6324600"/>
            <a:ext cx="522891" cy="3540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5660072-7125-4D06-ADD0-32145B2644C8}" type="slidenum">
              <a:rPr lang="fr-FR"/>
              <a:pPr/>
              <a:t>7</a:t>
            </a:fld>
            <a:endParaRPr lang="fr-FR" dirty="0"/>
          </a:p>
        </p:txBody>
      </p:sp>
      <p:sp>
        <p:nvSpPr>
          <p:cNvPr id="9" name="Titre 1"/>
          <p:cNvSpPr txBox="1">
            <a:spLocks/>
          </p:cNvSpPr>
          <p:nvPr/>
        </p:nvSpPr>
        <p:spPr bwMode="auto">
          <a:xfrm>
            <a:off x="9525" y="22225"/>
            <a:ext cx="8961438" cy="4308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45720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ea typeface="+mj-ea"/>
              </a:rPr>
              <a:t>التوازن المحتمل لميزانية سنة 2020</a:t>
            </a:r>
            <a:endParaRPr lang="fr-FR" dirty="0">
              <a:ea typeface="+mj-ea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180974" y="1131889"/>
          <a:ext cx="8570913" cy="4251272"/>
        </p:xfrm>
        <a:graphic>
          <a:graphicData uri="http://schemas.openxmlformats.org/drawingml/2006/table">
            <a:tbl>
              <a:tblPr rtl="1"/>
              <a:tblGrid>
                <a:gridCol w="3627899"/>
                <a:gridCol w="1768601"/>
                <a:gridCol w="1677904"/>
                <a:gridCol w="1496509"/>
              </a:tblGrid>
              <a:tr h="549917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fr-FR" sz="2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2019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2020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49917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r>
                        <a:rPr lang="ar-TN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بحساب </a:t>
                      </a:r>
                      <a:r>
                        <a:rPr lang="ar-TN" sz="24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م</a:t>
                      </a:r>
                      <a:r>
                        <a:rPr lang="ar-TN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د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fr-FR" sz="2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ق م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تحيين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ق م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44162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عائدات المساهمات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879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1246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1389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44162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مداخيل عبور الغاز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515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415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550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162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مداخيل تسويق المحروقات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624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605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700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162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دفوعات صناديق الضمان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87.5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87.5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87.5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162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مداخيل المصادرة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390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390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150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5314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مداخيل أخرى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824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8</a:t>
                      </a:r>
                      <a:r>
                        <a:rPr lang="ar-SA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94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924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314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المداخيل غير الجبائية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3319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</a:t>
                      </a:r>
                      <a:r>
                        <a:rPr lang="ar-SA" sz="2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637</a:t>
                      </a:r>
                      <a:endParaRPr lang="fr-FR" sz="24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3800</a:t>
                      </a:r>
                      <a:endParaRPr lang="fr-FR" sz="2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" y="452438"/>
          <a:ext cx="8961436" cy="6093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0354"/>
                <a:gridCol w="1143147"/>
                <a:gridCol w="1877562"/>
                <a:gridCol w="1192023"/>
                <a:gridCol w="3238350"/>
              </a:tblGrid>
              <a:tr h="473348">
                <a:tc>
                  <a:txBody>
                    <a:bodyPr/>
                    <a:lstStyle/>
                    <a:p>
                      <a:pPr algn="ctr" rtl="1"/>
                      <a:endParaRPr lang="fr-FR" sz="2400" u="sng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 rtl="1"/>
                      <a:r>
                        <a:rPr lang="ar-TN" sz="2400" u="sng" dirty="0" smtClean="0">
                          <a:solidFill>
                            <a:srgbClr val="FF0000"/>
                          </a:solidFill>
                        </a:rPr>
                        <a:t>ق </a:t>
                      </a:r>
                      <a:r>
                        <a:rPr lang="ar-TN" sz="2400" u="sng" dirty="0" err="1" smtClean="0">
                          <a:solidFill>
                            <a:srgbClr val="FF0000"/>
                          </a:solidFill>
                        </a:rPr>
                        <a:t>م</a:t>
                      </a:r>
                      <a:r>
                        <a:rPr lang="ar-TN" sz="2400" u="sng" dirty="0" smtClean="0">
                          <a:solidFill>
                            <a:srgbClr val="FF0000"/>
                          </a:solidFill>
                        </a:rPr>
                        <a:t> 2020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fr-FR" sz="2400" u="sng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 rtl="1"/>
                      <a:r>
                        <a:rPr lang="ar-TN" sz="2400" u="sng" dirty="0" smtClean="0">
                          <a:solidFill>
                            <a:srgbClr val="FF0000"/>
                          </a:solidFill>
                        </a:rPr>
                        <a:t>2019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fr-FR" sz="2400" u="sng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 rtl="1"/>
                      <a:r>
                        <a:rPr lang="ar-TN" sz="2400" u="sng" dirty="0" smtClean="0">
                          <a:solidFill>
                            <a:srgbClr val="FF0000"/>
                          </a:solidFill>
                        </a:rPr>
                        <a:t>2018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fr-FR" sz="2400" u="sng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 rtl="1"/>
                      <a:r>
                        <a:rPr lang="ar-TN" sz="2400" u="sng" dirty="0" smtClean="0">
                          <a:solidFill>
                            <a:srgbClr val="FF0000"/>
                          </a:solidFill>
                        </a:rPr>
                        <a:t>2017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73348"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700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676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384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222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TN" sz="2400" dirty="0" smtClean="0"/>
                        <a:t>البنك</a:t>
                      </a:r>
                      <a:r>
                        <a:rPr lang="ar-TN" sz="2400" baseline="0" dirty="0" smtClean="0"/>
                        <a:t> المركزي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90355"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522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447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111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18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TN" sz="2400" dirty="0" smtClean="0"/>
                        <a:t>المؤسسة التونسية للأنشطة البترولية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90355"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20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10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10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err="1" smtClean="0"/>
                        <a:t>-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TN" sz="2400" dirty="0" smtClean="0"/>
                        <a:t>ديوان الطيران المدني والمطارات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90355"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30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20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25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err="1" smtClean="0"/>
                        <a:t>-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TN" sz="2400" dirty="0" smtClean="0"/>
                        <a:t>ديوان البحرية التجارية والمواني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82080"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25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25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50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err="1" smtClean="0"/>
                        <a:t>-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TN" sz="2400" dirty="0" smtClean="0"/>
                        <a:t> صندوق الودائع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82080"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15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12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12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4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TN" sz="2400" dirty="0" smtClean="0"/>
                        <a:t> البنوك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82080"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77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56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40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dirty="0" smtClean="0"/>
                        <a:t>17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TN" sz="2400" dirty="0" smtClean="0"/>
                        <a:t>شركات أخرى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82080">
                <a:tc>
                  <a:txBody>
                    <a:bodyPr/>
                    <a:lstStyle/>
                    <a:p>
                      <a:pPr algn="ctr" rtl="1"/>
                      <a:r>
                        <a:rPr lang="ar-TN" sz="2400" b="1" dirty="0" smtClean="0"/>
                        <a:t>1389</a:t>
                      </a:r>
                      <a:endParaRPr lang="fr-FR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b="1" dirty="0" smtClean="0"/>
                        <a:t>1246</a:t>
                      </a:r>
                      <a:endParaRPr lang="fr-FR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b="1" dirty="0" smtClean="0"/>
                        <a:t>632</a:t>
                      </a:r>
                      <a:endParaRPr lang="fr-FR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b="1" dirty="0" smtClean="0"/>
                        <a:t>261</a:t>
                      </a:r>
                      <a:endParaRPr lang="fr-FR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TN" sz="2400" b="1" dirty="0" smtClean="0"/>
                        <a:t>المجموع</a:t>
                      </a:r>
                      <a:endParaRPr lang="fr-FR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itre 1"/>
          <p:cNvSpPr txBox="1">
            <a:spLocks/>
          </p:cNvSpPr>
          <p:nvPr/>
        </p:nvSpPr>
        <p:spPr bwMode="auto">
          <a:xfrm>
            <a:off x="0" y="22225"/>
            <a:ext cx="8961438" cy="4302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457200" bIns="0">
            <a:spAutoFit/>
          </a:bodyPr>
          <a:lstStyle>
            <a:defPPr>
              <a:defRPr lang="en-US"/>
            </a:defPPr>
            <a:lvl1pPr algn="ctr" rtl="1">
              <a:defRPr sz="28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defTabSz="893763">
              <a:tabLst>
                <a:tab pos="268288" algn="l"/>
              </a:tabLst>
              <a:defRPr/>
            </a:pPr>
            <a:r>
              <a:rPr lang="ar-TN" dirty="0" smtClean="0">
                <a:solidFill>
                  <a:schemeClr val="bg1"/>
                </a:solidFill>
                <a:ea typeface="+mj-ea"/>
              </a:rPr>
              <a:t>عائدات المساهمات</a:t>
            </a:r>
            <a:endParaRPr lang="fr-FR" dirty="0" smtClean="0">
              <a:solidFill>
                <a:schemeClr val="bg1"/>
              </a:solidFill>
              <a:ea typeface="+mj-e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S" val="1,2"/>
  <p:tag name="THINKCELLPRESENTATIONDONOTDELETE" val="&lt;?xml version=&quot;1.0&quot; encoding=&quot;UTF-16&quot; standalone=&quot;yes&quot;?&gt;&#10;&lt;root reqver=&quot;21047&quot;&gt;&lt;version val=&quot;23045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.&lt;/m_chGroupingSymbol17909&gt;&lt;m_strSuffix17909&gt;%&lt;/m_strSuffix17909&gt;&lt;/m_precDefaultPercent&gt;&lt;m_precDefaultDate&gt;&lt;m_bNumberIsYear val=&quot;0&quot;/&gt;&lt;m_strFormatTime&gt;%d-%1-%Y&lt;/m_strFormatTime&gt;&lt;/m_precDefaultDate&gt;&lt;m_precDefaultYear&gt;&lt;m_bNumberIsYear val=&quot;0&quot;/&gt;&lt;/m_precDefaultYear&gt;&lt;m_precDefaultQuarter&gt;&lt;m_bNumberIsYear val=&quot;0&quot;/&gt;&lt;/m_precDefaultQuarter&gt;&lt;m_precDefaultMonth&gt;&lt;m_bNumberIsYear val=&quot;0&quot;/&gt;&lt;/m_precDefaultMonth&gt;&lt;m_precDefaultWeek&gt;&lt;m_bNumberIsYear val=&quot;0&quot;/&gt;&lt;/m_precDefaultWeek&gt;&lt;m_precDefaultDay&gt;&lt;m_bNumberIsYear val=&quot;0&quot;/&gt;&lt;/m_precDefaultDay&gt;&lt;m_mruColor&gt;&lt;m_vecMRU length=&quot;1&quot;&gt;&lt;elem m_fUsage=&quot;1.89999999999999990000E+000&quot;&gt;&lt;m_msothmcolidx val=&quot;0&quot;/&gt;&lt;m_rgb r=&quot;c8&quot; g=&quot;c8&quot; b=&quot;c8&quot;/&gt;&lt;m_ppcolschidx tagver0=&quot;23004&quot; tagname0=&quot;m_ppcolschidxUNRECOGNIZED&quot; val=&quot;0&quot;/&gt;&lt;m_nBrightness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tangl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tangle"/>
</p:tagLst>
</file>

<file path=ppt/theme/theme1.xml><?xml version="1.0" encoding="utf-8"?>
<a:theme xmlns:a="http://schemas.openxmlformats.org/drawingml/2006/main" name="Theme1">
  <a:themeElements>
    <a:clrScheme name="Custom 2">
      <a:dk1>
        <a:srgbClr val="000000"/>
      </a:dk1>
      <a:lt1>
        <a:srgbClr val="FFFFFF"/>
      </a:lt1>
      <a:dk2>
        <a:srgbClr val="464646"/>
      </a:dk2>
      <a:lt2>
        <a:srgbClr val="DADADA"/>
      </a:lt2>
      <a:accent1>
        <a:srgbClr val="D31217"/>
      </a:accent1>
      <a:accent2>
        <a:srgbClr val="DE5A5B"/>
      </a:accent2>
      <a:accent3>
        <a:srgbClr val="ED2D30"/>
      </a:accent3>
      <a:accent4>
        <a:srgbClr val="972021"/>
      </a:accent4>
      <a:accent5>
        <a:srgbClr val="ACACAC"/>
      </a:accent5>
      <a:accent6>
        <a:srgbClr val="808080"/>
      </a:accent6>
      <a:hlink>
        <a:srgbClr val="ED2D30"/>
      </a:hlink>
      <a:folHlink>
        <a:srgbClr val="972021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noFill/>
          <a:miter lim="800000"/>
          <a:headEnd/>
          <a:tailEnd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517525" algn="justLow" defTabSz="914400" rtl="1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Char char="•"/>
          <a:tabLst>
            <a:tab pos="1169988" algn="r"/>
          </a:tabLst>
          <a:defRPr kumimoji="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abic Transparent" charset="0"/>
            <a:ea typeface="ＭＳ Ｐゴシック" pitchFamily="34" charset="-128"/>
            <a:cs typeface="Arial" pitchFamily="34" charset="0"/>
          </a:defRPr>
        </a:defPPr>
      </a:lst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solidFill>
          <a:schemeClr val="accent1"/>
        </a:solidFill>
        <a:ln w="9525">
          <a:solidFill>
            <a:schemeClr val="bg1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76200" tIns="76200" rIns="76200" bIns="76200" numCol="1" anchor="t" anchorCtr="0" compatLnSpc="1">
        <a:prstTxWarp prst="textNoShape">
          <a:avLst/>
        </a:prstTxWarp>
        <a:noAutofit/>
      </a:bodyPr>
      <a:lstStyle>
        <a:defPPr>
          <a:defRPr sz="1200" dirty="0" err="1" smtClean="0">
            <a:solidFill>
              <a:schemeClr val="bg1"/>
            </a:solidFill>
          </a:defRPr>
        </a:defPPr>
      </a:lstStyle>
    </a:txDef>
  </a:objectDefaults>
  <a:extraClrSchemeLst>
    <a:extraClrScheme>
      <a:clrScheme name="Theme1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BCBCBC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eme1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839FE7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eme1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B4B085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30660</TotalTime>
  <Words>1831</Words>
  <Application>Microsoft Office PowerPoint</Application>
  <PresentationFormat>Personnalisé</PresentationFormat>
  <Paragraphs>576</Paragraphs>
  <Slides>25</Slides>
  <Notes>20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27" baseType="lpstr">
      <vt:lpstr>Theme1</vt:lpstr>
      <vt:lpstr>think-cell Slide</vt:lpstr>
      <vt:lpstr> مشـــــــــــــروع ميزانية الدولة لسنة 2020    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توازن ميزانية الدولة لسنة 2020</vt:lpstr>
      <vt:lpstr>Diapositive 20</vt:lpstr>
      <vt:lpstr>Diapositive 21</vt:lpstr>
      <vt:lpstr>I - جدول عبور 2019-2020</vt:lpstr>
      <vt:lpstr>-جدول عمليات تمويـــل الميزانية ( عمليات الخزينة )</vt:lpstr>
      <vt:lpstr>شــــكـــــــرا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"على طريق الإنتعاش الإقتصادي"   مشروع قانون الماليّة التّكميلي لسنة 2014</dc:title>
  <dc:creator>Selim Jeddi</dc:creator>
  <cp:lastModifiedBy>Asus</cp:lastModifiedBy>
  <cp:revision>4344</cp:revision>
  <cp:lastPrinted>2019-10-09T17:04:00Z</cp:lastPrinted>
  <dcterms:created xsi:type="dcterms:W3CDTF">2014-05-26T08:58:23Z</dcterms:created>
  <dcterms:modified xsi:type="dcterms:W3CDTF">2019-05-22T14:22:26Z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le">
    <vt:lpwstr>Title</vt:lpwstr>
  </property>
  <property fmtid="{D5CDD505-2E9C-101B-9397-08002B2CF9AE}" pid="3" name="Final">
    <vt:bool>false</vt:bool>
  </property>
  <property fmtid="{D5CDD505-2E9C-101B-9397-08002B2CF9AE}" pid="4" name="Event">
    <vt:lpwstr/>
  </property>
  <property fmtid="{D5CDD505-2E9C-101B-9397-08002B2CF9AE}" pid="5" name="Delivery Date">
    <vt:lpwstr>التاريخ</vt:lpwstr>
  </property>
  <property fmtid="{D5CDD505-2E9C-101B-9397-08002B2CF9AE}" pid="6" name="docid">
    <vt:lpwstr/>
  </property>
  <property fmtid="{D5CDD505-2E9C-101B-9397-08002B2CF9AE}" pid="7" name="Office2010EditCount">
    <vt:lpwstr>1</vt:lpwstr>
  </property>
  <property fmtid="{D5CDD505-2E9C-101B-9397-08002B2CF9AE}" pid="8" name="Office2003EditCount">
    <vt:lpwstr>0</vt:lpwstr>
  </property>
  <property fmtid="{D5CDD505-2E9C-101B-9397-08002B2CF9AE}" pid="9" name="LastEditedOfficeVersion">
    <vt:lpwstr>Office2010</vt:lpwstr>
  </property>
  <property fmtid="{D5CDD505-2E9C-101B-9397-08002B2CF9AE}" pid="10" name="Office2010WasSaved">
    <vt:lpwstr>1</vt:lpwstr>
  </property>
</Properties>
</file>