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drawings/drawing2.xml" ContentType="application/vnd.openxmlformats-officedocument.drawingml.chartshapes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tags/tag3.xml" ContentType="application/vnd.openxmlformats-officedocument.presentationml.tags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drawings/drawing4.xml" ContentType="application/vnd.openxmlformats-officedocument.drawingml.chartshapes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heme/themeOverride3.xml" ContentType="application/vnd.openxmlformats-officedocument.themeOverr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65" r:id="rId1"/>
  </p:sldMasterIdLst>
  <p:notesMasterIdLst>
    <p:notesMasterId r:id="rId41"/>
  </p:notesMasterIdLst>
  <p:handoutMasterIdLst>
    <p:handoutMasterId r:id="rId42"/>
  </p:handoutMasterIdLst>
  <p:sldIdLst>
    <p:sldId id="630" r:id="rId2"/>
    <p:sldId id="691" r:id="rId3"/>
    <p:sldId id="713" r:id="rId4"/>
    <p:sldId id="703" r:id="rId5"/>
    <p:sldId id="712" r:id="rId6"/>
    <p:sldId id="706" r:id="rId7"/>
    <p:sldId id="718" r:id="rId8"/>
    <p:sldId id="719" r:id="rId9"/>
    <p:sldId id="716" r:id="rId10"/>
    <p:sldId id="717" r:id="rId11"/>
    <p:sldId id="715" r:id="rId12"/>
    <p:sldId id="637" r:id="rId13"/>
    <p:sldId id="681" r:id="rId14"/>
    <p:sldId id="701" r:id="rId15"/>
    <p:sldId id="682" r:id="rId16"/>
    <p:sldId id="711" r:id="rId17"/>
    <p:sldId id="677" r:id="rId18"/>
    <p:sldId id="645" r:id="rId19"/>
    <p:sldId id="720" r:id="rId20"/>
    <p:sldId id="709" r:id="rId21"/>
    <p:sldId id="647" r:id="rId22"/>
    <p:sldId id="721" r:id="rId23"/>
    <p:sldId id="740" r:id="rId24"/>
    <p:sldId id="733" r:id="rId25"/>
    <p:sldId id="724" r:id="rId26"/>
    <p:sldId id="638" r:id="rId27"/>
    <p:sldId id="725" r:id="rId28"/>
    <p:sldId id="728" r:id="rId29"/>
    <p:sldId id="648" r:id="rId30"/>
    <p:sldId id="639" r:id="rId31"/>
    <p:sldId id="730" r:id="rId32"/>
    <p:sldId id="731" r:id="rId33"/>
    <p:sldId id="726" r:id="rId34"/>
    <p:sldId id="727" r:id="rId35"/>
    <p:sldId id="736" r:id="rId36"/>
    <p:sldId id="737" r:id="rId37"/>
    <p:sldId id="729" r:id="rId38"/>
    <p:sldId id="710" r:id="rId39"/>
    <p:sldId id="659" r:id="rId40"/>
  </p:sldIdLst>
  <p:sldSz cx="8961438" cy="6721475"/>
  <p:notesSz cx="6797675" cy="9926638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399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66CC"/>
    <a:srgbClr val="339966"/>
    <a:srgbClr val="B9DCFF"/>
    <a:srgbClr val="006600"/>
    <a:srgbClr val="0065CC"/>
    <a:srgbClr val="C1C1FF"/>
    <a:srgbClr val="9999FF"/>
    <a:srgbClr val="D7E4BC"/>
    <a:srgbClr val="B7C8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6985" autoAdjust="0"/>
    <p:restoredTop sz="87961" autoAdjust="0"/>
  </p:normalViewPr>
  <p:slideViewPr>
    <p:cSldViewPr snapToGrid="0" snapToObjects="1">
      <p:cViewPr varScale="1">
        <p:scale>
          <a:sx n="65" d="100"/>
          <a:sy n="65" d="100"/>
        </p:scale>
        <p:origin x="-1350" y="-144"/>
      </p:cViewPr>
      <p:guideLst>
        <p:guide orient="horz"/>
        <p:guide pos="39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3678"/>
    </p:cViewPr>
  </p:sorterViewPr>
  <p:notesViewPr>
    <p:cSldViewPr snapToGrid="0" snapToObjects="1">
      <p:cViewPr varScale="1">
        <p:scale>
          <a:sx n="77" d="100"/>
          <a:sy n="77" d="100"/>
        </p:scale>
        <p:origin x="-3318" y="-78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LF%202020\08-10-2019\Nouveau%20dossier\Classeur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sus\Desktop\dossier%20energie\BILAN%20ENERGETIQUE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asus\Desktop\dossier%20energie\BILAN%20ENERGETIQUE.xls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asus\Desktop\dossier%20energie\BILAN%20ENERGETIQUE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asus\Desktop\Maj%20pr&#233;sentation%20LFC%202019%2018-11-2019\Graphiques%20&amp;%20Tableaux%20LF2020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102315736750965E-2"/>
          <c:y val="1.5021692137466949E-2"/>
          <c:w val="0.91757053418426326"/>
          <c:h val="0.81836145867295707"/>
        </c:manualLayout>
      </c:layout>
      <c:barChart>
        <c:barDir val="col"/>
        <c:grouping val="clustered"/>
        <c:ser>
          <c:idx val="6"/>
          <c:order val="1"/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dir="5400000" sx="21000" sy="21000" rotWithShape="0">
                <a:srgbClr val="000000">
                  <a:alpha val="82000"/>
                </a:srgbClr>
              </a:outerShdw>
            </a:effectLst>
          </c:spPr>
          <c:val>
            <c:numRef>
              <c:f>'02 (2)'!$D$43:$D$64</c:f>
              <c:numCache>
                <c:formatCode>General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100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5F-491D-B4B4-2B81178394EA}"/>
            </c:ext>
          </c:extLst>
        </c:ser>
        <c:gapWidth val="500"/>
        <c:axId val="133028096"/>
        <c:axId val="132583424"/>
      </c:barChart>
      <c:lineChart>
        <c:grouping val="standard"/>
        <c:ser>
          <c:idx val="1"/>
          <c:order val="0"/>
          <c:spPr>
            <a:ln w="31750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4"/>
              <c:layout>
                <c:manualLayout>
                  <c:x val="8.4679519135905448E-3"/>
                  <c:y val="7.434944237918216E-2"/>
                </c:manualLayout>
              </c:layout>
              <c:dLblPos val="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75F-491D-B4B4-2B81178394EA}"/>
                </c:ext>
              </c:extLst>
            </c:dLbl>
            <c:dLbl>
              <c:idx val="5"/>
              <c:layout>
                <c:manualLayout>
                  <c:x val="2.8226506378634798E-3"/>
                  <c:y val="9.4175960346964779E-2"/>
                </c:manualLayout>
              </c:layout>
              <c:dLblPos val="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75F-491D-B4B4-2B81178394EA}"/>
                </c:ext>
              </c:extLst>
            </c:dLbl>
            <c:dLbl>
              <c:idx val="6"/>
              <c:layout>
                <c:manualLayout>
                  <c:x val="-1.4113253189317401E-2"/>
                  <c:y val="7.434944237918216E-2"/>
                </c:manualLayout>
              </c:layout>
              <c:dLblPos val="t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75F-491D-B4B4-2B81178394EA}"/>
                </c:ext>
              </c:extLst>
            </c:dLbl>
            <c:dLbl>
              <c:idx val="11"/>
              <c:layout>
                <c:manualLayout>
                  <c:x val="-2.6904502874214027E-3"/>
                  <c:y val="1.6929503530368692E-2"/>
                </c:manualLayout>
              </c:layout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75F-491D-B4B4-2B81178394EA}"/>
                </c:ext>
              </c:extLst>
            </c:dLbl>
            <c:dLbl>
              <c:idx val="20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2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'02 (2)'!$E$43:$E$64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 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 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'02 (2)'!$H$43:$H$64</c:f>
              <c:numCache>
                <c:formatCode>0.0</c:formatCode>
                <c:ptCount val="22"/>
                <c:pt idx="0">
                  <c:v>69.169999999999987</c:v>
                </c:pt>
                <c:pt idx="1">
                  <c:v>65.19</c:v>
                </c:pt>
                <c:pt idx="2">
                  <c:v>65.900000000000006</c:v>
                </c:pt>
                <c:pt idx="3">
                  <c:v>71.8</c:v>
                </c:pt>
                <c:pt idx="4">
                  <c:v>76.900000000000006</c:v>
                </c:pt>
                <c:pt idx="5">
                  <c:v>74.3</c:v>
                </c:pt>
                <c:pt idx="6">
                  <c:v>74.400000000000006</c:v>
                </c:pt>
                <c:pt idx="7">
                  <c:v>72.599999999999994</c:v>
                </c:pt>
                <c:pt idx="8">
                  <c:v>78.849999999999994</c:v>
                </c:pt>
                <c:pt idx="9">
                  <c:v>81.16</c:v>
                </c:pt>
                <c:pt idx="10">
                  <c:v>64.739999999999995</c:v>
                </c:pt>
                <c:pt idx="11">
                  <c:v>57.37</c:v>
                </c:pt>
                <c:pt idx="12">
                  <c:v>59.03</c:v>
                </c:pt>
                <c:pt idx="13">
                  <c:v>64.03</c:v>
                </c:pt>
                <c:pt idx="14">
                  <c:v>66.11999999999999</c:v>
                </c:pt>
                <c:pt idx="15">
                  <c:v>71.260000000000005</c:v>
                </c:pt>
                <c:pt idx="16">
                  <c:v>71.11999999999999</c:v>
                </c:pt>
                <c:pt idx="17">
                  <c:v>64.099999999999994</c:v>
                </c:pt>
                <c:pt idx="18">
                  <c:v>64.040000000000006</c:v>
                </c:pt>
                <c:pt idx="19">
                  <c:v>59</c:v>
                </c:pt>
                <c:pt idx="20">
                  <c:v>62.9</c:v>
                </c:pt>
                <c:pt idx="21">
                  <c:v>59.720000000000013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6-675F-491D-B4B4-2B81178394EA}"/>
            </c:ext>
          </c:extLst>
        </c:ser>
        <c:marker val="1"/>
        <c:axId val="133028096"/>
        <c:axId val="132583424"/>
      </c:lineChart>
      <c:catAx>
        <c:axId val="133028096"/>
        <c:scaling>
          <c:orientation val="maxMin"/>
        </c:scaling>
        <c:axPos val="b"/>
        <c:numFmt formatCode="[$-10C0000]d\ mmmm\ yyyy;@" sourceLinked="0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366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2583424"/>
        <c:crosses val="autoZero"/>
        <c:auto val="1"/>
        <c:lblAlgn val="ctr"/>
        <c:lblOffset val="100"/>
        <c:tickLblSkip val="1"/>
      </c:catAx>
      <c:valAx>
        <c:axId val="132583424"/>
        <c:scaling>
          <c:orientation val="minMax"/>
          <c:max val="90"/>
          <c:min val="45"/>
        </c:scaling>
        <c:axPos val="r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302809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0035332654658273"/>
          <c:y val="0.14198615265634187"/>
          <c:w val="0.8156282245721963"/>
          <c:h val="0.73391790077923558"/>
        </c:manualLayout>
      </c:layout>
      <c:lineChart>
        <c:grouping val="stacked"/>
        <c:ser>
          <c:idx val="0"/>
          <c:order val="0"/>
          <c:tx>
            <c:strRef>
              <c:f>'VERSION FRANCAIS FINANCE'!$A$24</c:f>
              <c:strCache>
                <c:ptCount val="1"/>
                <c:pt idx="0">
                  <c:v> الإنتاج الوطني من النفط (ألف ط.م.ن)
</c:v>
                </c:pt>
              </c:strCache>
            </c:strRef>
          </c:tx>
          <c:marker>
            <c:symbol val="circle"/>
            <c:size val="5"/>
          </c:marker>
          <c:dLbls>
            <c:dLbl>
              <c:idx val="0"/>
              <c:layout>
                <c:manualLayout>
                  <c:x val="-4.5696740805505114E-2"/>
                  <c:y val="-3.2700061428491654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4.7481102260694276E-2"/>
                  <c:y val="-3.8714096908099245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3.8693059781093796E-2"/>
                  <c:y val="-3.5646643460347606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1658637778640412E-2"/>
                  <c:y val="-4.269664873451112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2.6380328765067011E-2"/>
                  <c:y val="-4.728132387706856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2.9901970898263953E-2"/>
                  <c:y val="-3.1520882584712411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2.8142534560406083E-2"/>
                  <c:y val="-4.097714736012606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2.1107004774960202E-2"/>
                  <c:y val="-5.0433412135539923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2.6382405858177992E-2"/>
                  <c:y val="-3.4672970843183652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9354353607931543E-2"/>
                  <c:y val="-4.0977147360126115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6942624180050176E-2"/>
                  <c:y val="-3.4672970843183652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100" b="1"/>
                </a:pPr>
                <a:endParaRPr lang="fr-FR"/>
              </a:p>
            </c:txPr>
            <c:showVal val="1"/>
          </c:dLbls>
          <c:cat>
            <c:strRef>
              <c:f>'VERSION FRANCAIS FINANCE'!$C$22:$M$22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تحيين 2019</c:v>
                </c:pt>
                <c:pt idx="10">
                  <c:v>ق م 2020</c:v>
                </c:pt>
              </c:strCache>
            </c:strRef>
          </c:cat>
          <c:val>
            <c:numRef>
              <c:f>'VERSION FRANCAIS FINANCE'!$B$24:$M$24</c:f>
              <c:numCache>
                <c:formatCode>0</c:formatCode>
                <c:ptCount val="11"/>
                <c:pt idx="0">
                  <c:v>3848</c:v>
                </c:pt>
                <c:pt idx="1">
                  <c:v>3414</c:v>
                </c:pt>
                <c:pt idx="2">
                  <c:v>3414</c:v>
                </c:pt>
                <c:pt idx="3">
                  <c:v>3128</c:v>
                </c:pt>
                <c:pt idx="4">
                  <c:v>2784.3</c:v>
                </c:pt>
                <c:pt idx="5">
                  <c:v>2528.27</c:v>
                </c:pt>
                <c:pt idx="6">
                  <c:v>2390</c:v>
                </c:pt>
                <c:pt idx="7">
                  <c:v>2027.8799999999997</c:v>
                </c:pt>
                <c:pt idx="8">
                  <c:v>1972.55</c:v>
                </c:pt>
                <c:pt idx="9">
                  <c:v>1970</c:v>
                </c:pt>
                <c:pt idx="10">
                  <c:v>2671</c:v>
                </c:pt>
              </c:numCache>
            </c:numRef>
          </c:val>
          <c:smooth val="1"/>
        </c:ser>
        <c:marker val="1"/>
        <c:axId val="132598400"/>
        <c:axId val="133456256"/>
      </c:lineChart>
      <c:catAx>
        <c:axId val="132598400"/>
        <c:scaling>
          <c:orientation val="maxMin"/>
        </c:scaling>
        <c:axPos val="b"/>
        <c:numFmt formatCode="General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3456256"/>
        <c:crosses val="autoZero"/>
        <c:auto val="1"/>
        <c:lblAlgn val="ctr"/>
        <c:lblOffset val="100"/>
      </c:catAx>
      <c:valAx>
        <c:axId val="133456256"/>
        <c:scaling>
          <c:orientation val="minMax"/>
          <c:min val="1000"/>
        </c:scaling>
        <c:axPos val="r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2598400"/>
        <c:crosses val="autoZero"/>
        <c:crossBetween val="between"/>
      </c:valAx>
    </c:plotArea>
    <c:plotVisOnly val="1"/>
    <c:dispBlanksAs val="zero"/>
  </c:chart>
  <c:spPr>
    <a:ln>
      <a:noFill/>
    </a:ln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035332654658273"/>
          <c:y val="0.14198615265634204"/>
          <c:w val="0.8156282245721973"/>
          <c:h val="0.73391790077923558"/>
        </c:manualLayout>
      </c:layout>
      <c:lineChart>
        <c:grouping val="stacked"/>
        <c:ser>
          <c:idx val="0"/>
          <c:order val="0"/>
          <c:tx>
            <c:strRef>
              <c:f>'VERSION FRANCAIS FINANCE'!$A$25</c:f>
              <c:strCache>
                <c:ptCount val="1"/>
                <c:pt idx="0">
                  <c:v>Production Nationale</c:v>
                </c:pt>
              </c:strCache>
            </c:strRef>
          </c:tx>
          <c:marker>
            <c:symbol val="circle"/>
            <c:size val="5"/>
          </c:marker>
          <c:dLbls>
            <c:dLbl>
              <c:idx val="0"/>
              <c:layout>
                <c:manualLayout>
                  <c:x val="-4.5696740805505114E-2"/>
                  <c:y val="-3.270006142849168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7481102260694276E-2"/>
                  <c:y val="-3.871409690809924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869305978109381E-2"/>
                  <c:y val="-3.564664346034764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658637778640412E-2"/>
                  <c:y val="-4.269664873451112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6380328765067042E-2"/>
                  <c:y val="-4.728132387706856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901970898264012E-2"/>
                  <c:y val="-3.152088258471241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142534560406083E-2"/>
                  <c:y val="-4.097714736012606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1107004774960202E-2"/>
                  <c:y val="-5.043341213553992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6382405858178002E-2"/>
                  <c:y val="-3.46729708431836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354353607931543E-2"/>
                  <c:y val="-4.097714736012611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694262418005019E-2"/>
                  <c:y val="-3.46729708431836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'VERSION FRANCAIS FINANCE'!$C$22:$M$22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تحيين 2019</c:v>
                </c:pt>
                <c:pt idx="10">
                  <c:v>ق م 2020</c:v>
                </c:pt>
              </c:strCache>
            </c:strRef>
          </c:cat>
          <c:val>
            <c:numRef>
              <c:f>'VERSION FRANCAIS FINANCE'!$B$25:$M$25</c:f>
              <c:numCache>
                <c:formatCode>0</c:formatCode>
                <c:ptCount val="11"/>
                <c:pt idx="0">
                  <c:v>7040.2999999999993</c:v>
                </c:pt>
                <c:pt idx="1">
                  <c:v>6425</c:v>
                </c:pt>
                <c:pt idx="2">
                  <c:v>6321</c:v>
                </c:pt>
                <c:pt idx="3">
                  <c:v>6038</c:v>
                </c:pt>
                <c:pt idx="4">
                  <c:v>5449.3</c:v>
                </c:pt>
                <c:pt idx="5">
                  <c:v>5100.2700000000013</c:v>
                </c:pt>
                <c:pt idx="6">
                  <c:v>4690</c:v>
                </c:pt>
                <c:pt idx="7">
                  <c:v>4160.4599999999991</c:v>
                </c:pt>
                <c:pt idx="8">
                  <c:v>4021.55</c:v>
                </c:pt>
                <c:pt idx="9">
                  <c:v>3979</c:v>
                </c:pt>
                <c:pt idx="10">
                  <c:v>5567.6</c:v>
                </c:pt>
              </c:numCache>
            </c:numRef>
          </c:val>
          <c:smooth val="1"/>
        </c:ser>
        <c:marker val="1"/>
        <c:axId val="133482752"/>
        <c:axId val="133494656"/>
      </c:lineChart>
      <c:catAx>
        <c:axId val="133482752"/>
        <c:scaling>
          <c:orientation val="maxMin"/>
        </c:scaling>
        <c:axPos val="b"/>
        <c:numFmt formatCode="General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3494656"/>
        <c:crosses val="autoZero"/>
        <c:auto val="1"/>
        <c:lblAlgn val="ctr"/>
        <c:lblOffset val="100"/>
      </c:catAx>
      <c:valAx>
        <c:axId val="133494656"/>
        <c:scaling>
          <c:orientation val="minMax"/>
          <c:min val="3000"/>
        </c:scaling>
        <c:axPos val="r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3482752"/>
        <c:crosses val="autoZero"/>
        <c:crossBetween val="between"/>
      </c:valAx>
    </c:plotArea>
    <c:plotVisOnly val="1"/>
    <c:dispBlanksAs val="zero"/>
  </c:chart>
  <c:spPr>
    <a:ln>
      <a:noFill/>
    </a:ln>
  </c:sp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0035332654658273"/>
          <c:y val="0.14198615265634201"/>
          <c:w val="0.81562822457219708"/>
          <c:h val="0.73391790077923558"/>
        </c:manualLayout>
      </c:layout>
      <c:lineChart>
        <c:grouping val="stacked"/>
        <c:ser>
          <c:idx val="0"/>
          <c:order val="0"/>
          <c:tx>
            <c:strRef>
              <c:f>'VERSION FRANCAIS FINANCE'!$A$23</c:f>
              <c:strCache>
                <c:ptCount val="1"/>
                <c:pt idx="0">
                  <c:v>نسبة الاستقلالية الطاقية</c:v>
                </c:pt>
              </c:strCache>
            </c:strRef>
          </c:tx>
          <c:marker>
            <c:symbol val="circle"/>
            <c:size val="5"/>
          </c:marker>
          <c:dLbls>
            <c:dLbl>
              <c:idx val="0"/>
              <c:layout>
                <c:manualLayout>
                  <c:x val="-4.5696740805505114E-2"/>
                  <c:y val="-3.2700061428491682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4.7481102260694276E-2"/>
                  <c:y val="-3.8714096908099245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3.869305978109381E-2"/>
                  <c:y val="-3.5646643460347641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1658637778640412E-2"/>
                  <c:y val="-4.269664873451112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2.6380328765067042E-2"/>
                  <c:y val="-4.728132387706856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2.9901970898263998E-2"/>
                  <c:y val="-3.1520882584712411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2.8142534560406083E-2"/>
                  <c:y val="-4.097714736012606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0587483382758971E-2"/>
                  <c:y val="-3.026540465366305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2.6382405858177995E-2"/>
                  <c:y val="-3.4672970843183652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9354353607931543E-2"/>
                  <c:y val="-4.0977147360126115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694262418005019E-2"/>
                  <c:y val="-3.4672970843183652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100" b="1"/>
                </a:pPr>
                <a:endParaRPr lang="fr-FR"/>
              </a:p>
            </c:txPr>
            <c:showVal val="1"/>
          </c:dLbls>
          <c:cat>
            <c:strRef>
              <c:f>'VERSION FRANCAIS FINANCE'!$C$22:$M$22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تحيين 2019</c:v>
                </c:pt>
                <c:pt idx="10">
                  <c:v>ق م 2020</c:v>
                </c:pt>
              </c:strCache>
            </c:strRef>
          </c:cat>
          <c:val>
            <c:numRef>
              <c:f>'VERSION FRANCAIS FINANCE'!$B$23:$M$23</c:f>
              <c:numCache>
                <c:formatCode>0.0%</c:formatCode>
                <c:ptCount val="11"/>
                <c:pt idx="0">
                  <c:v>0.93421023172506357</c:v>
                </c:pt>
                <c:pt idx="1">
                  <c:v>0.87389174055063201</c:v>
                </c:pt>
                <c:pt idx="2">
                  <c:v>0.79897803870406614</c:v>
                </c:pt>
                <c:pt idx="3">
                  <c:v>0.70615058324496249</c:v>
                </c:pt>
                <c:pt idx="4">
                  <c:v>0.58342163422239735</c:v>
                </c:pt>
                <c:pt idx="5">
                  <c:v>0.54434510269449321</c:v>
                </c:pt>
                <c:pt idx="6">
                  <c:v>0.57870441980860365</c:v>
                </c:pt>
                <c:pt idx="7">
                  <c:v>0.5019374414520974</c:v>
                </c:pt>
                <c:pt idx="8">
                  <c:v>0.45979530107021743</c:v>
                </c:pt>
                <c:pt idx="9">
                  <c:v>0.42440355920214151</c:v>
                </c:pt>
                <c:pt idx="10">
                  <c:v>0.56353667742062552</c:v>
                </c:pt>
              </c:numCache>
            </c:numRef>
          </c:val>
          <c:smooth val="1"/>
        </c:ser>
        <c:marker val="1"/>
        <c:axId val="132302336"/>
        <c:axId val="132303872"/>
      </c:lineChart>
      <c:catAx>
        <c:axId val="132302336"/>
        <c:scaling>
          <c:orientation val="maxMin"/>
        </c:scaling>
        <c:axPos val="b"/>
        <c:numFmt formatCode="General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2303872"/>
        <c:crosses val="autoZero"/>
        <c:auto val="1"/>
        <c:lblAlgn val="ctr"/>
        <c:lblOffset val="100"/>
      </c:catAx>
      <c:valAx>
        <c:axId val="132303872"/>
        <c:scaling>
          <c:orientation val="minMax"/>
          <c:min val="0"/>
        </c:scaling>
        <c:axPos val="r"/>
        <c:majorGridlines>
          <c:spPr>
            <a:ln>
              <a:solidFill>
                <a:schemeClr val="bg1"/>
              </a:solidFill>
            </a:ln>
          </c:spPr>
        </c:majorGridlines>
        <c:numFmt formatCode="0.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32302336"/>
        <c:crosses val="autoZero"/>
        <c:crossBetween val="between"/>
      </c:valAx>
    </c:plotArea>
    <c:plotVisOnly val="1"/>
    <c:dispBlanksAs val="zero"/>
  </c:chart>
  <c:spPr>
    <a:ln>
      <a:noFill/>
    </a:ln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7452433778858484E-2"/>
          <c:y val="3.8152978284769296E-2"/>
          <c:w val="0.86376831531743969"/>
          <c:h val="0.70071385902031069"/>
        </c:manualLayout>
      </c:layout>
      <c:barChart>
        <c:barDir val="col"/>
        <c:grouping val="clustered"/>
        <c:ser>
          <c:idx val="2"/>
          <c:order val="2"/>
          <c:spPr>
            <a:solidFill>
              <a:srgbClr val="009900"/>
            </a:solidFill>
            <a:ln w="12700" cap="flat" cmpd="sng" algn="ctr">
              <a:solidFill>
                <a:srgbClr val="009900"/>
              </a:solidFill>
              <a:prstDash val="solid"/>
              <a:miter lim="800000"/>
            </a:ln>
            <a:effectLst/>
          </c:spPr>
          <c:dPt>
            <c:idx val="11"/>
            <c:spPr>
              <a:solidFill>
                <a:srgbClr val="009900"/>
              </a:solidFill>
              <a:ln w="3175" cap="flat" cmpd="sng" algn="ctr">
                <a:solidFill>
                  <a:srgbClr val="009900"/>
                </a:solidFill>
                <a:prstDash val="solid"/>
                <a:miter lim="800000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3F-4F34-8BAD-BCD7877858D8}"/>
              </c:ext>
            </c:extLst>
          </c:dPt>
          <c:cat>
            <c:strRef>
              <c:f>'taux de croiss&amp; dettes'!$E$45:$E$65</c:f>
              <c:strCache>
                <c:ptCount val="21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</c:strCache>
            </c:strRef>
          </c:cat>
          <c:val>
            <c:numRef>
              <c:f>'taux de croiss&amp; dettes'!$H$45:$H$65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B3F-4F34-8BAD-BCD7877858D8}"/>
            </c:ext>
          </c:extLst>
        </c:ser>
        <c:gapWidth val="500"/>
        <c:overlap val="100"/>
        <c:axId val="144452992"/>
        <c:axId val="144376960"/>
      </c:barChart>
      <c:lineChart>
        <c:grouping val="standard"/>
        <c:ser>
          <c:idx val="0"/>
          <c:order val="0"/>
          <c:spPr>
            <a:ln w="25400"/>
          </c:spPr>
          <c:marker>
            <c:symbol val="none"/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fr-FR"/>
              </a:p>
            </c:txPr>
            <c:dLblPos val="b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dettes'!$F$45:$F$66</c:f>
              <c:numCache>
                <c:formatCode>General</c:formatCode>
                <c:ptCount val="22"/>
                <c:pt idx="0">
                  <c:v>2.4624999999999977</c:v>
                </c:pt>
                <c:pt idx="1">
                  <c:v>2.4245000000000001</c:v>
                </c:pt>
                <c:pt idx="2">
                  <c:v>2.427</c:v>
                </c:pt>
                <c:pt idx="3">
                  <c:v>2.4276</c:v>
                </c:pt>
                <c:pt idx="4">
                  <c:v>2.5162999999999967</c:v>
                </c:pt>
                <c:pt idx="5">
                  <c:v>2.6013000000000002</c:v>
                </c:pt>
                <c:pt idx="6">
                  <c:v>2.6547999999999998</c:v>
                </c:pt>
                <c:pt idx="7">
                  <c:v>2.7515000000000001</c:v>
                </c:pt>
                <c:pt idx="8">
                  <c:v>2.7763</c:v>
                </c:pt>
                <c:pt idx="9">
                  <c:v>2.8379999999999987</c:v>
                </c:pt>
                <c:pt idx="10">
                  <c:v>2.9100999999999977</c:v>
                </c:pt>
                <c:pt idx="11">
                  <c:v>2.9724999999999953</c:v>
                </c:pt>
                <c:pt idx="12">
                  <c:v>3.0203000000000002</c:v>
                </c:pt>
                <c:pt idx="13">
                  <c:v>3.0526999999999953</c:v>
                </c:pt>
                <c:pt idx="14">
                  <c:v>3.0541999999999998</c:v>
                </c:pt>
                <c:pt idx="15">
                  <c:v>3.0291000000000001</c:v>
                </c:pt>
                <c:pt idx="16">
                  <c:v>2.9897999999999998</c:v>
                </c:pt>
                <c:pt idx="17">
                  <c:v>2.9283999999999999</c:v>
                </c:pt>
                <c:pt idx="18">
                  <c:v>2.8767999999999967</c:v>
                </c:pt>
                <c:pt idx="19">
                  <c:v>2.8651999999999997</c:v>
                </c:pt>
                <c:pt idx="20">
                  <c:v>2.8611</c:v>
                </c:pt>
                <c:pt idx="21">
                  <c:v>2.8449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2B3F-4F34-8BAD-BCD7877858D8}"/>
            </c:ext>
          </c:extLst>
        </c:ser>
        <c:ser>
          <c:idx val="1"/>
          <c:order val="1"/>
          <c:marker>
            <c:symbol val="none"/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dettes'!$G$45:$G$66</c:f>
              <c:numCache>
                <c:formatCode>General</c:formatCode>
                <c:ptCount val="22"/>
                <c:pt idx="0">
                  <c:v>2.9601000000000002</c:v>
                </c:pt>
                <c:pt idx="1">
                  <c:v>2.9760999999999953</c:v>
                </c:pt>
                <c:pt idx="2">
                  <c:v>2.9813999999999998</c:v>
                </c:pt>
                <c:pt idx="3">
                  <c:v>2.9947999999999997</c:v>
                </c:pt>
                <c:pt idx="4">
                  <c:v>3.0257999999999998</c:v>
                </c:pt>
                <c:pt idx="5">
                  <c:v>3.0935999999999999</c:v>
                </c:pt>
                <c:pt idx="6">
                  <c:v>3.1395</c:v>
                </c:pt>
                <c:pt idx="7">
                  <c:v>3.1707999999999998</c:v>
                </c:pt>
                <c:pt idx="8">
                  <c:v>3.2374000000000001</c:v>
                </c:pt>
                <c:pt idx="9">
                  <c:v>3.258</c:v>
                </c:pt>
                <c:pt idx="10">
                  <c:v>3.3077000000000001</c:v>
                </c:pt>
                <c:pt idx="11">
                  <c:v>3.3845999999999998</c:v>
                </c:pt>
                <c:pt idx="12">
                  <c:v>3.4467999999999988</c:v>
                </c:pt>
                <c:pt idx="13">
                  <c:v>3.4647000000000001</c:v>
                </c:pt>
                <c:pt idx="14">
                  <c:v>3.4562999999999953</c:v>
                </c:pt>
                <c:pt idx="15">
                  <c:v>3.4087999999999998</c:v>
                </c:pt>
                <c:pt idx="16">
                  <c:v>3.3427999999999987</c:v>
                </c:pt>
                <c:pt idx="17">
                  <c:v>3.3148999999999953</c:v>
                </c:pt>
                <c:pt idx="18">
                  <c:v>3.2323999999999997</c:v>
                </c:pt>
                <c:pt idx="19">
                  <c:v>3.1874000000000002</c:v>
                </c:pt>
                <c:pt idx="20">
                  <c:v>3.1515</c:v>
                </c:pt>
                <c:pt idx="21">
                  <c:v>3.1429999999999998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2B3F-4F34-8BAD-BCD7877858D8}"/>
            </c:ext>
          </c:extLst>
        </c:ser>
        <c:ser>
          <c:idx val="3"/>
          <c:order val="3"/>
          <c:spPr>
            <a:ln w="25400">
              <a:prstDash val="sysDash"/>
            </a:ln>
          </c:spPr>
          <c:marker>
            <c:symbol val="none"/>
          </c:marker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dettes'!$I$45:$I$66</c:f>
              <c:numCache>
                <c:formatCode>General</c:formatCode>
                <c:ptCount val="22"/>
                <c:pt idx="0">
                  <c:v>2.6468666666666665</c:v>
                </c:pt>
                <c:pt idx="1">
                  <c:v>2.6468666666666665</c:v>
                </c:pt>
                <c:pt idx="2">
                  <c:v>2.6468666666666665</c:v>
                </c:pt>
                <c:pt idx="3">
                  <c:v>2.6468666666666665</c:v>
                </c:pt>
                <c:pt idx="4">
                  <c:v>2.6468666666666665</c:v>
                </c:pt>
                <c:pt idx="5">
                  <c:v>2.6468666666666665</c:v>
                </c:pt>
                <c:pt idx="6">
                  <c:v>2.6468666666666665</c:v>
                </c:pt>
                <c:pt idx="7">
                  <c:v>2.6468666666666665</c:v>
                </c:pt>
                <c:pt idx="8">
                  <c:v>2.6468666666666665</c:v>
                </c:pt>
                <c:pt idx="9">
                  <c:v>2.6468666666666665</c:v>
                </c:pt>
                <c:pt idx="10">
                  <c:v>2.6468666666666665</c:v>
                </c:pt>
                <c:pt idx="11">
                  <c:v>2.6468666666666665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B3F-4F34-8BAD-BCD7877858D8}"/>
            </c:ext>
          </c:extLst>
        </c:ser>
        <c:ser>
          <c:idx val="4"/>
          <c:order val="4"/>
          <c:spPr>
            <a:ln w="25400">
              <a:prstDash val="sysDash"/>
            </a:ln>
          </c:spPr>
          <c:marker>
            <c:symbol val="none"/>
          </c:marker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dettes'!$J$45:$J$66</c:f>
              <c:numCache>
                <c:formatCode>General</c:formatCode>
                <c:ptCount val="22"/>
                <c:pt idx="11" formatCode="0.000">
                  <c:v>2.9522499999999918</c:v>
                </c:pt>
                <c:pt idx="12" formatCode="0.000">
                  <c:v>2.9522499999999918</c:v>
                </c:pt>
                <c:pt idx="13" formatCode="0.000">
                  <c:v>2.9522499999999918</c:v>
                </c:pt>
                <c:pt idx="14" formatCode="0.000">
                  <c:v>2.9522499999999918</c:v>
                </c:pt>
                <c:pt idx="15" formatCode="0.000">
                  <c:v>2.9522499999999918</c:v>
                </c:pt>
                <c:pt idx="16" formatCode="0.000">
                  <c:v>2.9522499999999918</c:v>
                </c:pt>
                <c:pt idx="17" formatCode="0.000">
                  <c:v>2.9522499999999918</c:v>
                </c:pt>
                <c:pt idx="18" formatCode="0.000">
                  <c:v>2.9522499999999918</c:v>
                </c:pt>
                <c:pt idx="19" formatCode="0.000">
                  <c:v>2.9522499999999918</c:v>
                </c:pt>
                <c:pt idx="20" formatCode="0.000">
                  <c:v>2.9522499999999918</c:v>
                </c:pt>
                <c:pt idx="21" formatCode="0.000">
                  <c:v>2.9522499999999918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B3F-4F34-8BAD-BCD7877858D8}"/>
            </c:ext>
          </c:extLst>
        </c:ser>
        <c:ser>
          <c:idx val="5"/>
          <c:order val="5"/>
          <c:spPr>
            <a:ln w="25400">
              <a:prstDash val="sysDash"/>
            </a:ln>
          </c:spPr>
          <c:marker>
            <c:symbol val="none"/>
          </c:marker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dettes'!$K$45:$K$66</c:f>
              <c:numCache>
                <c:formatCode>General</c:formatCode>
                <c:ptCount val="22"/>
                <c:pt idx="0">
                  <c:v>3.1274833333333336</c:v>
                </c:pt>
                <c:pt idx="1">
                  <c:v>3.1274833333333336</c:v>
                </c:pt>
                <c:pt idx="2">
                  <c:v>3.1274833333333336</c:v>
                </c:pt>
                <c:pt idx="3">
                  <c:v>3.1274833333333336</c:v>
                </c:pt>
                <c:pt idx="4">
                  <c:v>3.1274833333333336</c:v>
                </c:pt>
                <c:pt idx="5">
                  <c:v>3.1274833333333336</c:v>
                </c:pt>
                <c:pt idx="6">
                  <c:v>3.1274833333333336</c:v>
                </c:pt>
                <c:pt idx="7">
                  <c:v>3.1274833333333336</c:v>
                </c:pt>
                <c:pt idx="8">
                  <c:v>3.1274833333333336</c:v>
                </c:pt>
                <c:pt idx="9">
                  <c:v>3.1274833333333336</c:v>
                </c:pt>
                <c:pt idx="10">
                  <c:v>3.1274833333333336</c:v>
                </c:pt>
                <c:pt idx="11">
                  <c:v>3.1274833333333336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B3F-4F34-8BAD-BCD7877858D8}"/>
            </c:ext>
          </c:extLst>
        </c:ser>
        <c:ser>
          <c:idx val="6"/>
          <c:order val="6"/>
          <c:spPr>
            <a:ln w="25400" cap="flat" cmpd="sng" algn="ctr">
              <a:solidFill>
                <a:schemeClr val="accent1"/>
              </a:solidFill>
              <a:prstDash val="sysDash"/>
              <a:miter lim="800000"/>
            </a:ln>
            <a:effectLst/>
          </c:spPr>
          <c:marker>
            <c:symbol val="none"/>
          </c:marker>
          <c:cat>
            <c:strRef>
              <c:f>'taux de croiss&amp; dettes'!$E$45:$E$66</c:f>
              <c:strCache>
                <c:ptCount val="22"/>
                <c:pt idx="0">
                  <c:v>جانفي</c:v>
                </c:pt>
                <c:pt idx="1">
                  <c:v>فيفري</c:v>
                </c:pt>
                <c:pt idx="2">
                  <c:v>مارس</c:v>
                </c:pt>
                <c:pt idx="3">
                  <c:v>أفريل</c:v>
                </c:pt>
                <c:pt idx="4">
                  <c:v>ماي</c:v>
                </c:pt>
                <c:pt idx="5">
                  <c:v>جوان</c:v>
                </c:pt>
                <c:pt idx="6">
                  <c:v>جويلية</c:v>
                </c:pt>
                <c:pt idx="7">
                  <c:v>أوت</c:v>
                </c:pt>
                <c:pt idx="8">
                  <c:v>سبتمبر</c:v>
                </c:pt>
                <c:pt idx="9">
                  <c:v>أكتوبر</c:v>
                </c:pt>
                <c:pt idx="10">
                  <c:v>نوفمبر</c:v>
                </c:pt>
                <c:pt idx="11">
                  <c:v>ديسمبر</c:v>
                </c:pt>
                <c:pt idx="12">
                  <c:v>جانفي</c:v>
                </c:pt>
                <c:pt idx="13">
                  <c:v>فيفري</c:v>
                </c:pt>
                <c:pt idx="14">
                  <c:v>مارس</c:v>
                </c:pt>
                <c:pt idx="15">
                  <c:v>أفريل</c:v>
                </c:pt>
                <c:pt idx="16">
                  <c:v>ماي</c:v>
                </c:pt>
                <c:pt idx="17">
                  <c:v>جوان</c:v>
                </c:pt>
                <c:pt idx="18">
                  <c:v>جويلية</c:v>
                </c:pt>
                <c:pt idx="19">
                  <c:v>أوت</c:v>
                </c:pt>
                <c:pt idx="20">
                  <c:v>سبتمبر</c:v>
                </c:pt>
                <c:pt idx="21">
                  <c:v>أكتوبر</c:v>
                </c:pt>
              </c:strCache>
            </c:strRef>
          </c:cat>
          <c:val>
            <c:numRef>
              <c:f>'taux de croiss&amp; dettes'!$L$45:$L$66</c:f>
              <c:numCache>
                <c:formatCode>General</c:formatCode>
                <c:ptCount val="22"/>
                <c:pt idx="11" formatCode="0.000">
                  <c:v>3.3148599999999924</c:v>
                </c:pt>
                <c:pt idx="12" formatCode="0.000">
                  <c:v>3.3148599999999924</c:v>
                </c:pt>
                <c:pt idx="13" formatCode="0.000">
                  <c:v>3.3148599999999924</c:v>
                </c:pt>
                <c:pt idx="14" formatCode="0.000">
                  <c:v>3.3148599999999924</c:v>
                </c:pt>
                <c:pt idx="15" formatCode="0.000">
                  <c:v>3.3148599999999924</c:v>
                </c:pt>
                <c:pt idx="16" formatCode="0.000">
                  <c:v>3.3148599999999924</c:v>
                </c:pt>
                <c:pt idx="17" formatCode="0.000">
                  <c:v>3.3148599999999924</c:v>
                </c:pt>
                <c:pt idx="18" formatCode="0.000">
                  <c:v>3.3148599999999924</c:v>
                </c:pt>
                <c:pt idx="19" formatCode="0.000">
                  <c:v>3.3148599999999924</c:v>
                </c:pt>
                <c:pt idx="20" formatCode="0.000">
                  <c:v>3.3148599999999924</c:v>
                </c:pt>
                <c:pt idx="21" formatCode="0.000">
                  <c:v>3.3148599999999924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B3F-4F34-8BAD-BCD7877858D8}"/>
            </c:ext>
          </c:extLst>
        </c:ser>
        <c:marker val="1"/>
        <c:axId val="144452992"/>
        <c:axId val="144376960"/>
      </c:lineChart>
      <c:catAx>
        <c:axId val="144452992"/>
        <c:scaling>
          <c:orientation val="maxMin"/>
        </c:scaling>
        <c:axPos val="b"/>
        <c:numFmt formatCode="General" sourceLinked="1"/>
        <c:tickLblPos val="nextTo"/>
        <c:txPr>
          <a:bodyPr/>
          <a:lstStyle/>
          <a:p>
            <a:pPr>
              <a:defRPr sz="1050" b="1"/>
            </a:pPr>
            <a:endParaRPr lang="fr-FR"/>
          </a:p>
        </c:txPr>
        <c:crossAx val="144376960"/>
        <c:crosses val="autoZero"/>
        <c:auto val="1"/>
        <c:lblAlgn val="ctr"/>
        <c:lblOffset val="400"/>
      </c:catAx>
      <c:valAx>
        <c:axId val="144376960"/>
        <c:scaling>
          <c:orientation val="minMax"/>
          <c:max val="3.7"/>
          <c:min val="2.2000000000000002"/>
        </c:scaling>
        <c:axPos val="r"/>
        <c:numFmt formatCode="#,##0.0" sourceLinked="0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144452992"/>
        <c:crosses val="autoZero"/>
        <c:crossBetween val="between"/>
      </c:valAx>
    </c:plotArea>
    <c:plotVisOnly val="1"/>
    <c:dispBlanksAs val="gap"/>
  </c:chart>
  <c:externalData r:id="rId2"/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0.22337</cdr:x>
      <cdr:y>0.01738</cdr:y>
    </cdr:from>
    <cdr:to>
      <cdr:x>0.75748</cdr:x>
      <cdr:y>0.12793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613103" y="70035"/>
          <a:ext cx="3857145" cy="445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TN" sz="2000" b="1"/>
            <a:t> االإنتاج الوطني من النفط </a:t>
          </a:r>
          <a:r>
            <a:rPr lang="ar-TN" sz="1100" b="1">
              <a:latin typeface="+mn-lt"/>
              <a:ea typeface="+mn-ea"/>
              <a:cs typeface="+mn-cs"/>
            </a:rPr>
            <a:t>(ألف ط.م.ن)</a:t>
          </a:r>
          <a:endParaRPr lang="fr-FR" sz="1100" b="1"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endParaRPr lang="fr-FR" sz="2000" b="1"/>
        </a:p>
      </cdr:txBody>
    </cdr:sp>
  </cdr:relSizeAnchor>
  <cdr:relSizeAnchor xmlns:cdr="http://schemas.openxmlformats.org/drawingml/2006/chartDrawing">
    <cdr:from>
      <cdr:x>0.8376</cdr:x>
      <cdr:y>0.06119</cdr:y>
    </cdr:from>
    <cdr:to>
      <cdr:x>0.971</cdr:x>
      <cdr:y>0.12237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6051176" y="246544"/>
          <a:ext cx="963739" cy="246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ar-TN" sz="1100" b="1"/>
            <a:t>(ألف ط.م.ن)</a:t>
          </a:r>
          <a:endParaRPr lang="fr-FR" sz="11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0.22337</cdr:x>
      <cdr:y>0.01738</cdr:y>
    </cdr:from>
    <cdr:to>
      <cdr:x>0.75748</cdr:x>
      <cdr:y>0.12793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613103" y="70035"/>
          <a:ext cx="3857145" cy="445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TN" sz="2000" b="1"/>
            <a:t> االإنتاج الوطني من النفط والغاز </a:t>
          </a:r>
          <a:r>
            <a:rPr lang="ar-TN" sz="1100" b="1">
              <a:latin typeface="+mn-lt"/>
              <a:ea typeface="+mn-ea"/>
              <a:cs typeface="+mn-cs"/>
            </a:rPr>
            <a:t>(ألف ط.م.ن)</a:t>
          </a:r>
          <a:endParaRPr lang="fr-FR" sz="1100" b="1"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endParaRPr lang="fr-FR" sz="2000" b="1"/>
        </a:p>
      </cdr:txBody>
    </cdr:sp>
  </cdr:relSizeAnchor>
  <cdr:relSizeAnchor xmlns:cdr="http://schemas.openxmlformats.org/drawingml/2006/chartDrawing">
    <cdr:from>
      <cdr:x>0.8376</cdr:x>
      <cdr:y>0.06119</cdr:y>
    </cdr:from>
    <cdr:to>
      <cdr:x>0.971</cdr:x>
      <cdr:y>0.12237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6051176" y="246544"/>
          <a:ext cx="963739" cy="246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ar-TN" sz="1100" b="1"/>
            <a:t>(ألف ط.م.ن)</a:t>
          </a:r>
          <a:endParaRPr lang="fr-FR" sz="1100" b="1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0.22337</cdr:x>
      <cdr:y>0.01738</cdr:y>
    </cdr:from>
    <cdr:to>
      <cdr:x>0.75748</cdr:x>
      <cdr:y>0.20025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613221" y="70025"/>
          <a:ext cx="3857444" cy="7367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TN" sz="2000" b="1" dirty="0"/>
            <a:t>نسبة </a:t>
          </a:r>
          <a:r>
            <a:rPr lang="ar-TN" sz="2000" b="1" dirty="0" err="1" smtClean="0"/>
            <a:t>الإستقلال</a:t>
          </a:r>
          <a:r>
            <a:rPr lang="ar-TN" sz="2000" b="1" dirty="0" smtClean="0"/>
            <a:t> </a:t>
          </a:r>
          <a:r>
            <a:rPr lang="ar-TN" sz="2000" b="1" dirty="0" err="1" smtClean="0"/>
            <a:t>الطاقي</a:t>
          </a:r>
          <a:endParaRPr lang="ar-TN" sz="2000" b="1" dirty="0"/>
        </a:p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TN" sz="1200" b="1" dirty="0"/>
            <a:t>(الموارد / </a:t>
          </a:r>
          <a:r>
            <a:rPr lang="ar-TN" sz="1200" b="1" dirty="0" err="1"/>
            <a:t>الإستهلاك</a:t>
          </a:r>
          <a:r>
            <a:rPr lang="ar-TN" sz="1200" b="1" dirty="0"/>
            <a:t>)</a:t>
          </a:r>
          <a:r>
            <a:rPr lang="ar-TN" sz="2000" b="1" dirty="0"/>
            <a:t> </a:t>
          </a:r>
          <a:endParaRPr lang="fr-FR" sz="1100" b="1" dirty="0"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endParaRPr lang="fr-FR" sz="20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0.48449</cdr:x>
      <cdr:y>0.744</cdr:y>
    </cdr:from>
    <cdr:to>
      <cdr:x>0.93448</cdr:x>
      <cdr:y>0.79142</cdr:y>
    </cdr:to>
    <cdr:sp macro="" textlink="">
      <cdr:nvSpPr>
        <cdr:cNvPr id="2" name="Rectangle à coins arrondis 1"/>
        <cdr:cNvSpPr/>
      </cdr:nvSpPr>
      <cdr:spPr>
        <a:xfrm xmlns:a="http://schemas.openxmlformats.org/drawingml/2006/main">
          <a:off x="3824433" y="3261601"/>
          <a:ext cx="3552085" cy="207865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/>
        <a:p xmlns:a="http://schemas.openxmlformats.org/drawingml/2006/main">
          <a:pPr algn="ctr"/>
          <a:r>
            <a:rPr lang="ar-TN" sz="1050" b="1" dirty="0"/>
            <a:t>2018</a:t>
          </a:r>
          <a:endParaRPr lang="fr-FR" b="1" dirty="0"/>
        </a:p>
      </cdr:txBody>
    </cdr:sp>
  </cdr:relSizeAnchor>
  <cdr:relSizeAnchor xmlns:cdr="http://schemas.openxmlformats.org/drawingml/2006/chartDrawing">
    <cdr:from>
      <cdr:x>0.06113</cdr:x>
      <cdr:y>0.74676</cdr:y>
    </cdr:from>
    <cdr:to>
      <cdr:x>0.46978</cdr:x>
      <cdr:y>0.79142</cdr:y>
    </cdr:to>
    <cdr:sp macro="" textlink="">
      <cdr:nvSpPr>
        <cdr:cNvPr id="3" name="Rectangle à coins arrondis 2"/>
        <cdr:cNvSpPr/>
      </cdr:nvSpPr>
      <cdr:spPr>
        <a:xfrm xmlns:a="http://schemas.openxmlformats.org/drawingml/2006/main">
          <a:off x="482542" y="3273705"/>
          <a:ext cx="3225759" cy="195761"/>
        </a:xfrm>
        <a:prstGeom xmlns:a="http://schemas.openxmlformats.org/drawingml/2006/main" prst="round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ar-TN" sz="1050" b="1" dirty="0"/>
            <a:t>2019</a:t>
          </a:r>
          <a:endParaRPr lang="fr-FR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074435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90538" y="622300"/>
            <a:ext cx="5822950" cy="43672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9518" y="5332954"/>
            <a:ext cx="5794765" cy="126777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68723" y="9537045"/>
            <a:ext cx="536701" cy="18841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200"/>
            </a:lvl1pPr>
          </a:lstStyle>
          <a:p>
            <a:fld id="{459E8866-48B2-4DE0-B719-F33DBFC1370A}" type="slidenum">
              <a:rPr lang="ar-SA"/>
              <a:pPr/>
              <a:t>‹N°›</a:t>
            </a:fld>
            <a:endParaRPr lang="ar-SA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605360" y="97399"/>
            <a:ext cx="65" cy="1231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800">
                <a:latin typeface="Arial" panose="020B0604020202020204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174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pitchFamily="34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pitchFamily="34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xfrm>
            <a:off x="551120" y="5332953"/>
            <a:ext cx="5793163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18CA35-1448-4333-97EE-C8474966402F}" type="slidenum">
              <a:rPr lang="fr-FR"/>
              <a:pPr/>
              <a:t>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13780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5C937C-5FA0-435F-BA99-FEB2F375838C}" type="slidenum">
              <a:rPr lang="fr-FR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29932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50157" y="5332413"/>
            <a:ext cx="5794448" cy="250825"/>
          </a:xfrm>
          <a:noFill/>
        </p:spPr>
        <p:txBody>
          <a:bodyPr/>
          <a:lstStyle/>
          <a:p>
            <a:endParaRPr lang="fr-FR" altLang="ar-TN" dirty="0" smtClean="0">
              <a:latin typeface="Arial" pitchFamily="34" charset="0"/>
            </a:endParaRPr>
          </a:p>
        </p:txBody>
      </p:sp>
      <p:sp>
        <p:nvSpPr>
          <p:cNvPr id="573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37794BA-5009-4EB6-AA5A-6E4D695FD7B5}" type="slidenum">
              <a:rPr lang="fr-FR" altLang="ar-TN"/>
              <a:pPr/>
              <a:t>10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F0229E-D6A9-49E1-AB61-8BD4BAC9085C}" type="slidenum">
              <a:rPr lang="fr-FR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2650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709460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68231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24793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24793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F0229E-D6A9-49E1-AB61-8BD4BAC9085C}" type="slidenum">
              <a:rPr lang="fr-FR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961977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BA1969-2DBE-4EB6-B33C-F6D80FEEF37A}" type="slidenum">
              <a:rPr lang="fr-FR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092606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706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E1864D-F106-43B2-9451-EA1FB2ABEBD6}" type="slidenum">
              <a:rPr lang="fr-FR" altLang="ar-TN"/>
              <a:pPr/>
              <a:t>18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39499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E8866-48B2-4DE0-B719-F33DBFC1370A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9545E5-AB15-44DA-BB7D-BBE8F5B4C20C}" type="slidenum">
              <a:rPr lang="fr-FR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571571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727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839AA8D-AE13-4B76-A0A6-B6D3D304597A}" type="slidenum">
              <a:rPr lang="fr-FR" altLang="ar-TN"/>
              <a:pPr/>
              <a:t>21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14A3F1-5565-43C8-99CE-0806E674A854}" type="slidenum">
              <a:rPr lang="fr-FR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821667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47488"/>
          </a:xfrm>
          <a:noFill/>
        </p:spPr>
        <p:txBody>
          <a:bodyPr/>
          <a:lstStyle/>
          <a:p>
            <a:endParaRPr lang="ar-TN" smtClean="0">
              <a:latin typeface="Arial" pitchFamily="34" charset="0"/>
            </a:endParaRPr>
          </a:p>
        </p:txBody>
      </p:sp>
      <p:sp>
        <p:nvSpPr>
          <p:cNvPr id="860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2E5AA1-D780-4E7C-8559-EDCE99021A93}" type="slidenum">
              <a:rPr lang="ar-SA" altLang="ar-TN"/>
              <a:pPr/>
              <a:t>24</a:t>
            </a:fld>
            <a:endParaRPr lang="ar-SA" altLang="ar-T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CE615C-171B-4734-BC63-F57563507CD0}" type="slidenum">
              <a:rPr lang="fr-FR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491162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747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4B8C43-21C9-4F03-970C-0409DE249FFB}" type="slidenum">
              <a:rPr lang="fr-FR" altLang="ar-TN"/>
              <a:pPr/>
              <a:t>26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47488"/>
          </a:xfrm>
          <a:noFill/>
        </p:spPr>
        <p:txBody>
          <a:bodyPr/>
          <a:lstStyle/>
          <a:p>
            <a:endParaRPr lang="ar-TN" smtClean="0">
              <a:latin typeface="Arial" pitchFamily="34" charset="0"/>
            </a:endParaRPr>
          </a:p>
        </p:txBody>
      </p:sp>
      <p:sp>
        <p:nvSpPr>
          <p:cNvPr id="870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40CC6C-EA25-4B15-B76E-9CE7BA024A9F}" type="slidenum">
              <a:rPr lang="ar-SA" altLang="ar-TN"/>
              <a:pPr/>
              <a:t>27</a:t>
            </a:fld>
            <a:endParaRPr lang="ar-SA" altLang="ar-TN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14A3F1-5565-43C8-99CE-0806E674A854}" type="slidenum">
              <a:rPr lang="fr-FR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821667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1C1638-56CE-46C9-9A5A-9FD5C73D700F}" type="slidenum">
              <a:rPr lang="fr-FR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25387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28819F-F76D-4142-9FBD-0B33F6366E20}" type="slidenum">
              <a:rPr lang="fr-FR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820040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47488"/>
          </a:xfrm>
          <a:noFill/>
        </p:spPr>
        <p:txBody>
          <a:bodyPr/>
          <a:lstStyle/>
          <a:p>
            <a:endParaRPr lang="ar-TN" smtClean="0">
              <a:latin typeface="Arial" pitchFamily="34" charset="0"/>
            </a:endParaRPr>
          </a:p>
        </p:txBody>
      </p:sp>
      <p:sp>
        <p:nvSpPr>
          <p:cNvPr id="809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77246C-B63A-4895-9B3C-8C3C178B2A45}" type="slidenum">
              <a:rPr lang="ar-SA" altLang="ar-TN"/>
              <a:pPr/>
              <a:t>30</a:t>
            </a:fld>
            <a:endParaRPr lang="ar-SA" altLang="ar-TN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47488"/>
          </a:xfrm>
          <a:noFill/>
        </p:spPr>
        <p:txBody>
          <a:bodyPr/>
          <a:lstStyle/>
          <a:p>
            <a:endParaRPr lang="ar-TN" smtClean="0">
              <a:latin typeface="Arial" pitchFamily="34" charset="0"/>
            </a:endParaRPr>
          </a:p>
        </p:txBody>
      </p:sp>
      <p:sp>
        <p:nvSpPr>
          <p:cNvPr id="819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842DA8-F152-43B4-92C6-9A61063EE0FA}" type="slidenum">
              <a:rPr lang="ar-SA" altLang="ar-TN"/>
              <a:pPr/>
              <a:t>31</a:t>
            </a:fld>
            <a:endParaRPr lang="ar-SA" altLang="ar-TN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778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594999-6347-49D9-B017-DFB422A733E8}" type="slidenum">
              <a:rPr lang="fr-FR" altLang="ar-TN"/>
              <a:pPr/>
              <a:t>32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E8866-48B2-4DE0-B719-F33DBFC1370A}" type="slidenum">
              <a:rPr lang="ar-SA" smtClean="0"/>
              <a:pPr/>
              <a:t>34</a:t>
            </a:fld>
            <a:endParaRPr lang="ar-SA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788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0DD008-90DC-48D5-B964-72E5DAD756D0}" type="slidenum">
              <a:rPr lang="fr-FR" altLang="ar-TN"/>
              <a:pPr/>
              <a:t>36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xfrm>
            <a:off x="551120" y="5332953"/>
            <a:ext cx="5793163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2FF75C-16D6-4B79-961D-ED43F340E7ED}" type="slidenum">
              <a:rPr lang="fr-FR"/>
              <a:pPr/>
              <a:t>38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18162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50157" y="5332413"/>
            <a:ext cx="5794448" cy="250825"/>
          </a:xfrm>
          <a:noFill/>
        </p:spPr>
        <p:txBody>
          <a:bodyPr/>
          <a:lstStyle/>
          <a:p>
            <a:endParaRPr lang="fr-FR" altLang="ar-TN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2110D5-EADE-4EB4-8DA0-950CF23EDD12}" type="slidenum">
              <a:rPr lang="fr-FR" altLang="ar-TN"/>
              <a:pPr/>
              <a:t>3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50157" y="5332413"/>
            <a:ext cx="5794448" cy="250825"/>
          </a:xfrm>
          <a:noFill/>
        </p:spPr>
        <p:txBody>
          <a:bodyPr/>
          <a:lstStyle/>
          <a:p>
            <a:endParaRPr lang="fr-FR" altLang="ar-TN" dirty="0" smtClean="0">
              <a:latin typeface="Arial" pitchFamily="34" charset="0"/>
            </a:endParaRP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F3CCA1-9143-4F51-8324-520CA5D454C4}" type="slidenum">
              <a:rPr lang="fr-FR" altLang="ar-TN"/>
              <a:pPr/>
              <a:t>4</a:t>
            </a:fld>
            <a:endParaRPr lang="fr-FR" altLang="ar-T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50157" y="5332413"/>
            <a:ext cx="5794448" cy="250825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747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E343AB-1825-4D51-BC69-DC624AEB44DA}" type="slidenum">
              <a:rPr lang="fr-FR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921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6533481-45FB-4C24-86F5-C15CA09F6699}" type="slidenum">
              <a:rPr lang="fr-FR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50157" y="5332413"/>
            <a:ext cx="5794448" cy="250825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768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A78876-1458-4687-B84D-16C717C1D542}" type="slidenum">
              <a:rPr lang="fr-FR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5C937C-5FA0-435F-BA99-FEB2F375838C}" type="slidenum">
              <a:rPr lang="fr-FR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2993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fr-FR" sz="800" dirty="0" smtClean="0">
              <a:latin typeface="+mn-lt"/>
              <a:ea typeface="+mn-ea"/>
            </a:endParaRPr>
          </a:p>
        </p:txBody>
      </p:sp>
      <p:grpSp>
        <p:nvGrpSpPr>
          <p:cNvPr id="5" name="McK Title Elements"/>
          <p:cNvGrpSpPr>
            <a:grpSpLocks/>
          </p:cNvGrpSpPr>
          <p:nvPr/>
        </p:nvGrpSpPr>
        <p:grpSpPr bwMode="auto">
          <a:xfrm>
            <a:off x="0" y="0"/>
            <a:ext cx="8958263" cy="6723063"/>
            <a:chOff x="0" y="0"/>
            <a:chExt cx="5643" cy="4235"/>
          </a:xfrm>
        </p:grpSpPr>
        <p:sp>
          <p:nvSpPr>
            <p:cNvPr id="6" name="McK Document type" hidden="1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400" smtClean="0">
                  <a:latin typeface="+mn-lt"/>
                  <a:ea typeface="+mn-ea"/>
                </a:rPr>
                <a:t>Document type</a:t>
              </a:r>
              <a:endParaRPr lang="fr-FR" sz="1400" dirty="0" smtClean="0">
                <a:latin typeface="+mn-lt"/>
                <a:ea typeface="+mn-ea"/>
              </a:endParaRPr>
            </a:p>
          </p:txBody>
        </p:sp>
        <p:sp>
          <p:nvSpPr>
            <p:cNvPr id="7" name="McK Date" hidden="1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400" smtClean="0">
                  <a:latin typeface="+mn-lt"/>
                  <a:ea typeface="+mn-ea"/>
                </a:rPr>
                <a:t>Date</a:t>
              </a:r>
              <a:endParaRPr lang="fr-FR" sz="1400" dirty="0" smtClean="0">
                <a:latin typeface="+mn-lt"/>
                <a:ea typeface="+mn-ea"/>
              </a:endParaRPr>
            </a:p>
          </p:txBody>
        </p:sp>
        <p:sp>
          <p:nvSpPr>
            <p:cNvPr id="8" name="TitleBottomPlaceholder" hidden="1"/>
            <p:cNvSpPr>
              <a:spLocks noChangeArrowheads="1"/>
            </p:cNvSpPr>
            <p:nvPr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  <p:sp>
          <p:nvSpPr>
            <p:cNvPr id="9" name="TitleTopPlaceholder" hidden="1"/>
            <p:cNvSpPr>
              <a:spLocks noChangeArrowheads="1"/>
            </p:cNvSpPr>
            <p:nvPr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  <p:sp>
          <p:nvSpPr>
            <p:cNvPr id="10" name="Rectangle 1189" hidden="1"/>
            <p:cNvSpPr>
              <a:spLocks noChangeArrowheads="1"/>
            </p:cNvSpPr>
            <p:nvPr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</p:grpSp>
      <p:pic>
        <p:nvPicPr>
          <p:cNvPr id="11" name="TitleBottomBarBW" hidden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3" y="2133601"/>
            <a:ext cx="4935537" cy="995444"/>
          </a:xfrm>
          <a:prstGeom prst="rect">
            <a:avLst/>
          </a:prstGeom>
        </p:spPr>
        <p:txBody>
          <a:bodyPr/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fr-FR" noProof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3" y="3867150"/>
            <a:ext cx="4935537" cy="215444"/>
          </a:xfrm>
        </p:spPr>
        <p:txBody>
          <a:bodyPr/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fr-FR" noProof="0" smtClean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7381" name="think-cell Slide" r:id="rId3" imgW="360" imgH="360" progId="">
              <p:embed/>
            </p:oleObj>
          </a:graphicData>
        </a:graphic>
      </p:graphicFrame>
      <p:sp>
        <p:nvSpPr>
          <p:cNvPr id="4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5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6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7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8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9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1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2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3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4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52F61A65-FAA7-40B4-B6E1-407E3E1145D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23CE0869-BC71-41D5-A83C-DCC9205FFF96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D5DBD453-F9EB-429B-BCFA-6DF3946A819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8405" name="think-cell Slide" r:id="rId3" imgW="360" imgH="360" progId="">
              <p:embed/>
            </p:oleObj>
          </a:graphicData>
        </a:graphic>
      </p:graphicFrame>
      <p:sp>
        <p:nvSpPr>
          <p:cNvPr id="5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6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7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8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9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0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1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2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3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9C60F328-E496-4481-B0E9-7B7944015A0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35258C5F-D0DC-4494-A1D7-66074AEB9350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2563" y="1951038"/>
            <a:ext cx="4302125" cy="147732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D88657-FC5E-4639-9F19-759E8D096C89}" type="slidenum">
              <a:rPr lang="fr-BE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9429" name="think-cell Slide" r:id="rId3" imgW="360" imgH="360" progId="">
              <p:embed/>
            </p:oleObj>
          </a:graphicData>
        </a:graphic>
      </p:graphicFrame>
      <p:sp>
        <p:nvSpPr>
          <p:cNvPr id="4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5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6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7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8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9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1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2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3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4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C9BAF26A-6ED8-4FE8-8412-C1BB3FA1CF71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B50705BA-EAC3-4555-B8DC-4D18CFBC1515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F4DF4F1F-6831-4A36-8E54-8F348B8E2D1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6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19810" name="think-cell Slide" r:id="rId3" imgW="360" imgH="360" progId="">
              <p:embed/>
            </p:oleObj>
          </a:graphicData>
        </a:graphic>
      </p:graphicFrame>
      <p:sp>
        <p:nvSpPr>
          <p:cNvPr id="5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rgbClr val="464646"/>
              </a:solidFill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6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rgbClr val="464646"/>
              </a:solidFill>
              <a:cs typeface="Arial" pitchFamily="34" charset="0"/>
            </a:endParaRPr>
          </a:p>
        </p:txBody>
      </p:sp>
      <p:sp>
        <p:nvSpPr>
          <p:cNvPr id="7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  <a:cs typeface="Arial" pitchFamily="34" charset="0"/>
              </a:rPr>
              <a:t>TRACKER</a:t>
            </a:r>
          </a:p>
        </p:txBody>
      </p:sp>
      <p:sp>
        <p:nvSpPr>
          <p:cNvPr id="8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Arial"/>
                <a:ea typeface="+mn-ea"/>
                <a:cs typeface="Arial" pitchFamily="34" charset="0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Arial"/>
              <a:ea typeface="+mn-ea"/>
              <a:cs typeface="Arial" pitchFamily="34" charset="0"/>
            </a:endParaRPr>
          </a:p>
        </p:txBody>
      </p:sp>
      <p:grpSp>
        <p:nvGrpSpPr>
          <p:cNvPr id="9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0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rgbClr val="000000"/>
                  </a:solidFill>
                  <a:latin typeface="Arial"/>
                  <a:ea typeface="+mn-ea"/>
                  <a:cs typeface="Arial" pitchFamily="34" charset="0"/>
                </a:rPr>
                <a:t>1 Footnote</a:t>
              </a:r>
              <a:endParaRPr lang="fr-FR" sz="1000" dirty="0" smtClean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</a:endParaRPr>
            </a:p>
          </p:txBody>
        </p:sp>
        <p:sp>
          <p:nvSpPr>
            <p:cNvPr id="11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rgbClr val="FFFFFF"/>
                  </a:solidFill>
                  <a:cs typeface="Arial" pitchFamily="34" charset="0"/>
                </a:rPr>
                <a:t>SOURCE: Source</a:t>
              </a:r>
            </a:p>
          </p:txBody>
        </p:sp>
      </p:grpSp>
      <p:grpSp>
        <p:nvGrpSpPr>
          <p:cNvPr id="12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3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>
                  <a:solidFill>
                    <a:srgbClr val="000000"/>
                  </a:solidFill>
                  <a:cs typeface="Arial" pitchFamily="34" charset="0"/>
                </a:rPr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>
              <a:defRPr/>
            </a:pPr>
            <a:fld id="{08461D1F-C65A-45A0-9DA8-741273001D93}" type="slidenum">
              <a:rPr lang="fr-FR" altLang="ar-TN" sz="1000">
                <a:solidFill>
                  <a:srgbClr val="FFFFFF"/>
                </a:solidFill>
              </a:rPr>
              <a:pPr eaLnBrk="1" hangingPunct="1">
                <a:defRPr/>
              </a:pPr>
              <a:t>‹N°›</a:t>
            </a:fld>
            <a:endParaRPr lang="fr-FR" altLang="ar-TN" sz="1000">
              <a:solidFill>
                <a:srgbClr val="FFFFFF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>
              <a:defRPr/>
            </a:pPr>
            <a:fld id="{420DE4D3-511B-40B4-85F1-4094A4994A86}" type="slidenum">
              <a:rPr lang="fr-FR" altLang="ar-TN" sz="1000">
                <a:solidFill>
                  <a:srgbClr val="FFFFFF"/>
                </a:solidFill>
              </a:rPr>
              <a:pPr eaLnBrk="1" hangingPunct="1">
                <a:defRPr/>
              </a:pPr>
              <a:t>‹N°›</a:t>
            </a:fld>
            <a:endParaRPr lang="fr-FR" altLang="ar-TN" sz="1000">
              <a:solidFill>
                <a:srgbClr val="FFFFFF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fld id="{4F2930D1-FFE9-40F0-AEE9-566507216A0F}" type="datetimeFigureOut">
              <a:rPr lang="fr-FR"/>
              <a:pPr>
                <a:defRPr/>
              </a:pPr>
              <a:t>22/05/2019</a:t>
            </a:fld>
            <a:endParaRPr lang="fr-FR"/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fld id="{D0131E28-615E-4428-BDAE-7D1A065423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61" name="think-cell Slide" r:id="rId8" imgW="360" imgH="360" progId="">
              <p:embed/>
            </p:oleObj>
          </a:graphicData>
        </a:graphic>
      </p:graphicFrame>
      <p:sp>
        <p:nvSpPr>
          <p:cNvPr id="2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1028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1029" name="Rectangle 286"/>
          <p:cNvSpPr>
            <a:spLocks noGrp="1" noChangeArrowheads="1"/>
          </p:cNvSpPr>
          <p:nvPr>
            <p:ph type="body" idx="1"/>
          </p:nvPr>
        </p:nvSpPr>
        <p:spPr bwMode="gray">
          <a:xfrm>
            <a:off x="1452563" y="1951038"/>
            <a:ext cx="43021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mtClean="0"/>
              <a:t>Text</a:t>
            </a:r>
          </a:p>
        </p:txBody>
      </p:sp>
      <p:sp>
        <p:nvSpPr>
          <p:cNvPr id="1030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19063" y="230188"/>
            <a:ext cx="86185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3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1033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4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034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037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71CF66EC-409D-4BF3-B112-40738E216F3B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03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8A15FB2F-CCD9-4A38-A9FD-EA8897C9944C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+mj-lt"/>
          <a:ea typeface="MS PGothic" pitchFamily="34" charset="-128"/>
          <a:cs typeface="+mj-cs"/>
        </a:defRPr>
      </a:lvl1pPr>
      <a:lvl2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2pPr>
      <a:lvl3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3pPr>
      <a:lvl4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4pPr>
      <a:lvl5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5pPr>
      <a:lvl6pPr marL="457102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206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309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413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192088" indent="-1905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600">
          <a:solidFill>
            <a:schemeClr val="tx1"/>
          </a:solidFill>
          <a:latin typeface="+mn-lt"/>
          <a:ea typeface="MS PGothic" pitchFamily="34" charset="-128"/>
        </a:defRPr>
      </a:lvl2pPr>
      <a:lvl3pPr marL="455613" indent="-26035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–"/>
        <a:defRPr sz="1600">
          <a:solidFill>
            <a:schemeClr val="tx1"/>
          </a:solidFill>
          <a:latin typeface="+mn-lt"/>
          <a:ea typeface="MS PGothic" pitchFamily="34" charset="-128"/>
        </a:defRPr>
      </a:lvl3pPr>
      <a:lvl4pPr marL="612775" indent="-1539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749300" indent="-1285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ea typeface="MS PGothic" pitchFamily="34" charset="-128"/>
        </a:defRPr>
      </a:lvl5pPr>
      <a:lvl6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8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oleObject" Target="../embeddings/oleObject6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notesSlide" Target="../notesSlides/notesSlide25.xml"/><Relationship Id="rId4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6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7205" name="think-cell Slide" r:id="rId4" imgW="360" imgH="360" progId="">
              <p:embed/>
            </p:oleObj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0" y="5494338"/>
            <a:ext cx="6861175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McK Date"/>
          <p:cNvSpPr txBox="1">
            <a:spLocks noChangeArrowheads="1"/>
          </p:cNvSpPr>
          <p:nvPr/>
        </p:nvSpPr>
        <p:spPr bwMode="auto">
          <a:xfrm>
            <a:off x="884238" y="4794250"/>
            <a:ext cx="4889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rtl="1"/>
            <a:endParaRPr lang="fr-FR" sz="2000" b="1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1189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91410" tIns="45705" rIns="91410" bIns="45705" anchor="ctr"/>
          <a:lstStyle/>
          <a:p>
            <a:pPr>
              <a:defRPr/>
            </a:pPr>
            <a:endParaRPr lang="fr-FR" dirty="0">
              <a:latin typeface="+mn-lt"/>
              <a:ea typeface="+mn-ea"/>
            </a:endParaRPr>
          </a:p>
        </p:txBody>
      </p:sp>
      <p:sp>
        <p:nvSpPr>
          <p:cNvPr id="3079" name="Title 3"/>
          <p:cNvSpPr>
            <a:spLocks noGrp="1"/>
          </p:cNvSpPr>
          <p:nvPr>
            <p:ph type="ctrTitle"/>
          </p:nvPr>
        </p:nvSpPr>
        <p:spPr>
          <a:xfrm>
            <a:off x="106363" y="1603375"/>
            <a:ext cx="6551612" cy="3657600"/>
          </a:xfrm>
        </p:spPr>
        <p:txBody>
          <a:bodyPr>
            <a:normAutofit fontScale="90000"/>
          </a:bodyPr>
          <a:lstStyle/>
          <a:p>
            <a:pPr algn="ctr" rtl="1" eaLnBrk="1" hangingPunct="1">
              <a:defRPr/>
            </a:pPr>
            <a:r>
              <a:rPr lang="ar-TN" sz="4000" b="1" dirty="0" smtClean="0">
                <a:latin typeface="Rockwell Extra Bold" pitchFamily="18" charset="0"/>
                <a:cs typeface="Sakkal Majalla"/>
              </a:rPr>
              <a:t/>
            </a:r>
            <a:br>
              <a:rPr lang="ar-TN" sz="4000" b="1" dirty="0" smtClean="0">
                <a:latin typeface="Rockwell Extra Bold" pitchFamily="18" charset="0"/>
                <a:cs typeface="Sakkal Majalla"/>
              </a:rPr>
            </a:br>
            <a:r>
              <a:rPr lang="ar-TN" sz="5300" b="1" dirty="0" smtClean="0">
                <a:latin typeface="Rockwell Extra Bold" pitchFamily="18" charset="0"/>
                <a:cs typeface="Sakkal Majalla"/>
              </a:rPr>
              <a:t>مشروع قانون المالية التكميلي</a:t>
            </a:r>
            <a:br>
              <a:rPr lang="ar-TN" sz="5300" b="1" dirty="0" smtClean="0">
                <a:latin typeface="Rockwell Extra Bold" pitchFamily="18" charset="0"/>
                <a:cs typeface="Sakkal Majalla"/>
              </a:rPr>
            </a:br>
            <a:r>
              <a:rPr lang="ar-TN" sz="5300" b="1" dirty="0" smtClean="0">
                <a:latin typeface="Rockwell Extra Bold" pitchFamily="18" charset="0"/>
                <a:cs typeface="Sakkal Majalla"/>
              </a:rPr>
              <a:t>لسنة 2019</a:t>
            </a:r>
            <a:r>
              <a:rPr lang="ar-TN" sz="4900" b="1" dirty="0">
                <a:latin typeface="Rockwell Extra Bold" pitchFamily="18" charset="0"/>
                <a:cs typeface="Sakkal Majalla"/>
              </a:rPr>
              <a:t/>
            </a:r>
            <a:br>
              <a:rPr lang="ar-TN" sz="4900" b="1" dirty="0">
                <a:latin typeface="Rockwell Extra Bold" pitchFamily="18" charset="0"/>
                <a:cs typeface="Sakkal Majalla"/>
              </a:rPr>
            </a:br>
            <a:r>
              <a:rPr lang="ar-TN" sz="4900" b="1" dirty="0" smtClean="0">
                <a:latin typeface="Rockwell Extra Bold" pitchFamily="18" charset="0"/>
                <a:cs typeface="Sakkal Majalla"/>
              </a:rPr>
              <a:t/>
            </a:r>
            <a:br>
              <a:rPr lang="ar-TN" sz="4900" b="1" dirty="0" smtClean="0">
                <a:latin typeface="Rockwell Extra Bold" pitchFamily="18" charset="0"/>
                <a:cs typeface="Sakkal Majalla"/>
              </a:rPr>
            </a:br>
            <a:r>
              <a:rPr lang="ar-TN" b="1" dirty="0" smtClean="0"/>
              <a:t/>
            </a:r>
            <a:br>
              <a:rPr lang="ar-TN" b="1" dirty="0" smtClean="0"/>
            </a:br>
            <a:r>
              <a:rPr lang="ar-TN" sz="3100" b="1" dirty="0" smtClean="0">
                <a:latin typeface="Albertus MT" pitchFamily="34" charset="0"/>
                <a:cs typeface="Sakkal Majalla"/>
              </a:rPr>
              <a:t/>
            </a:r>
            <a:br>
              <a:rPr lang="ar-TN" sz="3100" b="1" dirty="0" smtClean="0">
                <a:latin typeface="Albertus MT" pitchFamily="34" charset="0"/>
                <a:cs typeface="Sakkal Majalla"/>
              </a:rPr>
            </a:br>
            <a:r>
              <a:rPr lang="ar-TN" b="1" dirty="0" smtClean="0"/>
              <a:t/>
            </a:r>
            <a:br>
              <a:rPr lang="ar-TN" b="1" dirty="0" smtClean="0"/>
            </a:br>
            <a:endParaRPr lang="fr-FR" dirty="0" smtClean="0"/>
          </a:p>
        </p:txBody>
      </p:sp>
      <p:sp>
        <p:nvSpPr>
          <p:cNvPr id="15" name="TitleBottomPlaceholder"/>
          <p:cNvSpPr>
            <a:spLocks noChangeArrowheads="1"/>
          </p:cNvSpPr>
          <p:nvPr/>
        </p:nvSpPr>
        <p:spPr bwMode="auto">
          <a:xfrm>
            <a:off x="6764338" y="2238375"/>
            <a:ext cx="2193925" cy="4484688"/>
          </a:xfrm>
          <a:prstGeom prst="rect">
            <a:avLst/>
          </a:prstGeom>
          <a:solidFill>
            <a:srgbClr val="ED2D30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sp>
        <p:nvSpPr>
          <p:cNvPr id="16" name="TitleTopPlaceholder"/>
          <p:cNvSpPr>
            <a:spLocks noChangeArrowheads="1"/>
          </p:cNvSpPr>
          <p:nvPr/>
        </p:nvSpPr>
        <p:spPr bwMode="auto">
          <a:xfrm>
            <a:off x="6764338" y="0"/>
            <a:ext cx="2200275" cy="2238375"/>
          </a:xfrm>
          <a:prstGeom prst="rect">
            <a:avLst/>
          </a:prstGeom>
          <a:solidFill>
            <a:srgbClr val="972021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pic>
        <p:nvPicPr>
          <p:cNvPr id="7177" name="Image 11" descr="C:\Users\Wael\Desktop\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76525" y="7938"/>
            <a:ext cx="1128713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2" descr="http://www.studentsoftheworld.info/sites/pays/img/1114_Armes_tunisi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66000" y="438150"/>
            <a:ext cx="9906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5846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61363" y="6324600"/>
            <a:ext cx="49530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000764A-177C-41E1-9052-A0135D3F5E91}" type="slidenum">
              <a:rPr lang="fr-FR"/>
              <a:pPr/>
              <a:t>9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0" y="22225"/>
            <a:ext cx="8961438" cy="49244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sz="3200" dirty="0" smtClean="0">
                <a:solidFill>
                  <a:schemeClr val="bg1"/>
                </a:solidFill>
              </a:rPr>
              <a:t>تطوّر سعر الصرف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0975" y="453112"/>
            <a:ext cx="867568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rtl="1"/>
            <a:r>
              <a:rPr lang="ar-TN" sz="3200" b="1" dirty="0" smtClean="0">
                <a:solidFill>
                  <a:srgbClr val="FF0000"/>
                </a:solidFill>
              </a:rPr>
              <a:t>أهم محددات سعر صرف الدينار في الفترة الأخيرة  :</a:t>
            </a:r>
          </a:p>
          <a:p>
            <a:pPr algn="just" rtl="1">
              <a:buFontTx/>
              <a:buChar char="-"/>
            </a:pPr>
            <a:r>
              <a:rPr lang="ar-TN" sz="3200" dirty="0" smtClean="0"/>
              <a:t> </a:t>
            </a:r>
            <a:r>
              <a:rPr lang="ar-TN" sz="3200" b="1" dirty="0" smtClean="0"/>
              <a:t>السياسة النقدية وخاصة </a:t>
            </a:r>
            <a:r>
              <a:rPr lang="ar-TN" sz="3200" b="1" dirty="0" err="1" smtClean="0"/>
              <a:t>الترفيع</a:t>
            </a:r>
            <a:r>
              <a:rPr lang="ar-TN" sz="3200" b="1" dirty="0" smtClean="0"/>
              <a:t> في نسبة الفائدة المديرية </a:t>
            </a:r>
            <a:r>
              <a:rPr lang="ar-TN" sz="3200" dirty="0" smtClean="0"/>
              <a:t>ب2.75% خلال سنة 2018 وتقييد عمليات إعادة التمويل مما حفز على </a:t>
            </a:r>
            <a:r>
              <a:rPr lang="ar-TN" sz="3200" dirty="0" err="1" smtClean="0"/>
              <a:t>إستعمال</a:t>
            </a:r>
            <a:r>
              <a:rPr lang="ar-TN" sz="3200" dirty="0" smtClean="0"/>
              <a:t> </a:t>
            </a:r>
            <a:r>
              <a:rPr lang="ar-TN" sz="3200" dirty="0" err="1" smtClean="0"/>
              <a:t>المداخيل</a:t>
            </a:r>
            <a:r>
              <a:rPr lang="ar-TN" sz="3200" dirty="0" smtClean="0"/>
              <a:t> من العملة</a:t>
            </a:r>
          </a:p>
          <a:p>
            <a:pPr algn="just" rtl="1"/>
            <a:endParaRPr lang="ar-TN" sz="1400" dirty="0" smtClean="0"/>
          </a:p>
          <a:p>
            <a:pPr algn="just" rtl="1">
              <a:buFontTx/>
              <a:buChar char="-"/>
            </a:pPr>
            <a:r>
              <a:rPr lang="ar-TN" sz="3200" dirty="0" smtClean="0"/>
              <a:t> </a:t>
            </a:r>
            <a:r>
              <a:rPr lang="ar-TN" sz="3200" b="1" dirty="0" smtClean="0"/>
              <a:t>مساهمة تحسن سعر الصرف في التخفيف من التوقعات السلبية </a:t>
            </a:r>
            <a:r>
              <a:rPr lang="ar-TN" sz="3200" dirty="0" smtClean="0"/>
              <a:t>للمتدخلين الاقتصاديين وبالتالي من التقليص من التوريد للتخزين وكذلك من دعم الإقبال على تقديم النقد الأجنبي للبنوك مما ساهم في تأكيد هذه الانتعاشة للدينار</a:t>
            </a:r>
          </a:p>
          <a:p>
            <a:pPr algn="just" rtl="1"/>
            <a:endParaRPr lang="ar-TN" sz="1400" dirty="0" smtClean="0"/>
          </a:p>
          <a:p>
            <a:pPr algn="just" rtl="1">
              <a:buFontTx/>
              <a:buChar char="-"/>
            </a:pPr>
            <a:r>
              <a:rPr lang="ar-TN" sz="3200" b="1" dirty="0" err="1" smtClean="0"/>
              <a:t>إرتفاع</a:t>
            </a:r>
            <a:r>
              <a:rPr lang="ar-TN" sz="3200" b="1" dirty="0" smtClean="0"/>
              <a:t> الموجودات من العملة </a:t>
            </a:r>
            <a:r>
              <a:rPr lang="ar-TN" sz="3200" dirty="0" smtClean="0"/>
              <a:t>تبعا </a:t>
            </a:r>
            <a:r>
              <a:rPr lang="ar-TN" sz="3200" dirty="0" err="1" smtClean="0"/>
              <a:t>لإرتفاع</a:t>
            </a:r>
            <a:r>
              <a:rPr lang="ar-TN" sz="3200" dirty="0" smtClean="0"/>
              <a:t> الموجودات من العملة وكذلك موارد </a:t>
            </a:r>
            <a:r>
              <a:rPr lang="ar-TN" sz="3200" dirty="0" err="1" smtClean="0"/>
              <a:t>الإقتراض</a:t>
            </a:r>
            <a:r>
              <a:rPr lang="ar-TN" sz="3200" dirty="0" smtClean="0"/>
              <a:t> وعائدات المصادرة </a:t>
            </a:r>
            <a:r>
              <a:rPr lang="ar-TN" sz="3200" b="1" dirty="0" smtClean="0"/>
              <a:t>والتحكم في عجز الميزانية.</a:t>
            </a:r>
            <a:endParaRPr lang="fr-FR" sz="32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cs typeface="+mn-cs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>
              <a:cs typeface="+mn-cs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تطوّر سعر الصرف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3558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170606" y="6324600"/>
            <a:ext cx="686057" cy="3968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4FB1A61-2071-4450-B8CE-B18FE9A0DABF}" type="slidenum">
              <a:rPr lang="fr-FR" altLang="ar-TN"/>
              <a:pPr/>
              <a:t>10</a:t>
            </a:fld>
            <a:endParaRPr lang="fr-FR" altLang="ar-TN" dirty="0"/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1682750" y="917575"/>
            <a:ext cx="5440363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1"/>
            <a:r>
              <a:rPr lang="ar-TN" altLang="ar-TN" sz="2000" b="1"/>
              <a:t>التطور الشهري لأسعار أهم العملات الأجنبية خلال سنة 2019</a:t>
            </a:r>
            <a:endParaRPr lang="fr-FR" altLang="ar-TN" sz="2000"/>
          </a:p>
        </p:txBody>
      </p:sp>
      <p:grpSp>
        <p:nvGrpSpPr>
          <p:cNvPr id="2" name="Groupe 10"/>
          <p:cNvGrpSpPr>
            <a:grpSpLocks/>
          </p:cNvGrpSpPr>
          <p:nvPr/>
        </p:nvGrpSpPr>
        <p:grpSpPr bwMode="auto">
          <a:xfrm>
            <a:off x="577850" y="1537161"/>
            <a:ext cx="7894638" cy="4383087"/>
            <a:chOff x="0" y="0"/>
            <a:chExt cx="6076949" cy="3348000"/>
          </a:xfrm>
        </p:grpSpPr>
        <p:grpSp>
          <p:nvGrpSpPr>
            <p:cNvPr id="3" name="Groupe 16"/>
            <p:cNvGrpSpPr>
              <a:grpSpLocks/>
            </p:cNvGrpSpPr>
            <p:nvPr/>
          </p:nvGrpSpPr>
          <p:grpSpPr bwMode="auto">
            <a:xfrm>
              <a:off x="0" y="0"/>
              <a:ext cx="6076949" cy="3348000"/>
              <a:chOff x="0" y="0"/>
              <a:chExt cx="6076949" cy="3348000"/>
            </a:xfrm>
          </p:grpSpPr>
          <p:graphicFrame>
            <p:nvGraphicFramePr>
              <p:cNvPr id="19" name="Graphique 18"/>
              <p:cNvGraphicFramePr/>
              <p:nvPr/>
            </p:nvGraphicFramePr>
            <p:xfrm>
              <a:off x="0" y="0"/>
              <a:ext cx="6076949" cy="3348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0" name="Rectangle à coins arrondis 19"/>
              <p:cNvSpPr/>
              <p:nvPr/>
            </p:nvSpPr>
            <p:spPr>
              <a:xfrm>
                <a:off x="85539" y="1276872"/>
                <a:ext cx="343379" cy="304364"/>
              </a:xfrm>
              <a:prstGeom prst="round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fr-FR" sz="1400" b="1" kern="0">
                    <a:solidFill>
                      <a:sysClr val="window" lastClr="FFFFFF"/>
                    </a:solidFill>
                    <a:latin typeface="Calibri" panose="020F0502020204030204"/>
                  </a:rPr>
                  <a:t>$</a:t>
                </a:r>
              </a:p>
            </p:txBody>
          </p:sp>
        </p:grpSp>
        <p:sp>
          <p:nvSpPr>
            <p:cNvPr id="18" name="Rectangle à coins arrondis 17"/>
            <p:cNvSpPr/>
            <p:nvPr/>
          </p:nvSpPr>
          <p:spPr>
            <a:xfrm>
              <a:off x="85539" y="780917"/>
              <a:ext cx="343379" cy="304363"/>
            </a:xfrm>
            <a:prstGeom prst="roundRect">
              <a:avLst/>
            </a:prstGeom>
            <a:solidFill>
              <a:srgbClr val="C0504D"/>
            </a:solidFill>
            <a:ln w="25400" cap="flat" cmpd="sng" algn="ctr">
              <a:solidFill>
                <a:srgbClr val="C0504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 kern="0">
                  <a:solidFill>
                    <a:sysClr val="window" lastClr="FFFFFF"/>
                  </a:solidFill>
                  <a:latin typeface="Calibri" panose="020F0502020204030204"/>
                </a:rPr>
                <a:t>€</a:t>
              </a:r>
            </a:p>
          </p:txBody>
        </p:sp>
      </p:grpSp>
      <p:sp>
        <p:nvSpPr>
          <p:cNvPr id="12" name="Rectangle à coins arrondis 11"/>
          <p:cNvSpPr/>
          <p:nvPr/>
        </p:nvSpPr>
        <p:spPr>
          <a:xfrm>
            <a:off x="5574890" y="1789113"/>
            <a:ext cx="1764123" cy="7000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12أشهر 2018</a:t>
            </a: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الدولار: 2.647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 err="1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الأورو</a:t>
            </a: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 : 3.127</a:t>
            </a:r>
            <a:endParaRPr lang="fr-FR" sz="1200" b="1" kern="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71600" y="4044950"/>
            <a:ext cx="1938759" cy="6286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10 أشهر 2019: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 smtClean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الدولار : 2.952  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 err="1" smtClean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الأورو</a:t>
            </a:r>
            <a:r>
              <a:rPr lang="ar-TN" sz="1200" b="1" kern="0" dirty="0" smtClean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 </a:t>
            </a: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: 3.314</a:t>
            </a:r>
            <a:endParaRPr lang="fr-FR" sz="1200" b="1" kern="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481514" y="4075112"/>
            <a:ext cx="1525748" cy="59848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10 أشهر 2018</a:t>
            </a: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الدولار: 2.588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الأورو : 3.083</a:t>
            </a:r>
            <a:endParaRPr lang="fr-FR" sz="1200" b="1" kern="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571500" indent="-571500" defTabSz="893763">
              <a:buFont typeface="+mj-lt"/>
              <a:buAutoNum type="romanUcPeriod" startAt="3"/>
              <a:tabLst>
                <a:tab pos="268288" algn="l"/>
              </a:tabLst>
              <a:defRPr/>
            </a:pPr>
            <a:r>
              <a:rPr lang="ar-SA" dirty="0" smtClean="0">
                <a:solidFill>
                  <a:schemeClr val="bg1"/>
                </a:solidFill>
                <a:ea typeface="+mj-ea"/>
              </a:rPr>
              <a:t>تنفيذ ميزانية الدولة </a:t>
            </a:r>
            <a:r>
              <a:rPr lang="ar-SA" dirty="0" err="1" smtClean="0">
                <a:solidFill>
                  <a:schemeClr val="bg1"/>
                </a:solidFill>
                <a:ea typeface="+mj-ea"/>
              </a:rPr>
              <a:t>الى</a:t>
            </a:r>
            <a:r>
              <a:rPr lang="ar-SA" dirty="0" smtClean="0">
                <a:solidFill>
                  <a:schemeClr val="bg1"/>
                </a:solidFill>
                <a:ea typeface="+mj-ea"/>
              </a:rPr>
              <a:t> موفى </a:t>
            </a:r>
            <a:r>
              <a:rPr lang="ar-TN" dirty="0" smtClean="0">
                <a:solidFill>
                  <a:schemeClr val="bg1"/>
                </a:solidFill>
                <a:ea typeface="+mj-ea"/>
              </a:rPr>
              <a:t>سبتمبر 2019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1510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31115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28ADB06-7E47-48C7-B33C-822C1AD4905B}" type="slidenum">
              <a:rPr lang="fr-FR"/>
              <a:pPr/>
              <a:t>11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04776" y="453112"/>
            <a:ext cx="8856662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rtl="1">
              <a:lnSpc>
                <a:spcPct val="150000"/>
              </a:lnSpc>
              <a:buNone/>
              <a:defRPr/>
            </a:pPr>
            <a:r>
              <a:rPr lang="ar-TN" sz="3200" dirty="0" smtClean="0"/>
              <a:t>أفضى تنفيذ ميزانية الدولة </a:t>
            </a:r>
            <a:r>
              <a:rPr lang="ar-TN" sz="3200" b="1" dirty="0" smtClean="0"/>
              <a:t>إلى موفى سبتمبر 2019</a:t>
            </a:r>
            <a:r>
              <a:rPr lang="ar-TN" sz="3200" dirty="0" smtClean="0"/>
              <a:t> وبالمقارنة مع النتائج المسجلة في موفي سبتمبر </a:t>
            </a:r>
            <a:r>
              <a:rPr lang="ar-SA" sz="3200" dirty="0" smtClean="0"/>
              <a:t>2018</a:t>
            </a:r>
            <a:r>
              <a:rPr lang="ar-TN" sz="3200" dirty="0" smtClean="0"/>
              <a:t> خاصة إلى ما يلي :</a:t>
            </a:r>
          </a:p>
          <a:p>
            <a:pPr lvl="1" algn="just" rt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ar-TN" sz="3200" b="1" dirty="0" smtClean="0">
                <a:solidFill>
                  <a:srgbClr val="FF0000"/>
                </a:solidFill>
              </a:rPr>
              <a:t>تطور الموارد الذاتيـة </a:t>
            </a:r>
            <a:r>
              <a:rPr lang="ar-TN" sz="3200" dirty="0" err="1" smtClean="0">
                <a:solidFill>
                  <a:srgbClr val="FF0000"/>
                </a:solidFill>
              </a:rPr>
              <a:t>بـ</a:t>
            </a:r>
            <a:r>
              <a:rPr lang="ar-TN" sz="3200" dirty="0" smtClean="0">
                <a:solidFill>
                  <a:srgbClr val="FF0000"/>
                </a:solidFill>
              </a:rPr>
              <a:t> </a:t>
            </a:r>
            <a:r>
              <a:rPr lang="ar-TN" sz="3200" b="1" dirty="0" smtClean="0">
                <a:solidFill>
                  <a:srgbClr val="FF0000"/>
                </a:solidFill>
              </a:rPr>
              <a:t>19.1 % </a:t>
            </a:r>
            <a:r>
              <a:rPr lang="ar-TN" sz="3200" dirty="0" smtClean="0">
                <a:solidFill>
                  <a:srgbClr val="FF0000"/>
                </a:solidFill>
              </a:rPr>
              <a:t>أو 3819.1 </a:t>
            </a:r>
            <a:r>
              <a:rPr lang="ar-TN" sz="3200" dirty="0" err="1" smtClean="0">
                <a:solidFill>
                  <a:srgbClr val="FF0000"/>
                </a:solidFill>
              </a:rPr>
              <a:t>م</a:t>
            </a:r>
            <a:r>
              <a:rPr lang="ar-TN" sz="3200" dirty="0" smtClean="0">
                <a:solidFill>
                  <a:srgbClr val="FF0000"/>
                </a:solidFill>
              </a:rPr>
              <a:t> د</a:t>
            </a:r>
            <a:r>
              <a:rPr lang="ar-TN" sz="3200" b="1" dirty="0" smtClean="0"/>
              <a:t> منها حوالي 800 </a:t>
            </a:r>
            <a:r>
              <a:rPr lang="ar-TN" sz="3200" b="1" dirty="0" err="1" smtClean="0"/>
              <a:t>م</a:t>
            </a:r>
            <a:r>
              <a:rPr lang="ar-TN" sz="3200" b="1" dirty="0" smtClean="0"/>
              <a:t> د متأتية من التخلي عن </a:t>
            </a:r>
            <a:r>
              <a:rPr lang="ar-TN" sz="3200" b="1" dirty="0" err="1" smtClean="0"/>
              <a:t>الإعتماد</a:t>
            </a:r>
            <a:r>
              <a:rPr lang="ar-TN" sz="3200" b="1" dirty="0" smtClean="0"/>
              <a:t> </a:t>
            </a:r>
            <a:r>
              <a:rPr lang="ar-TN" sz="3200" b="1" dirty="0" err="1" smtClean="0"/>
              <a:t>الجبائي</a:t>
            </a:r>
            <a:r>
              <a:rPr lang="ar-TN" sz="3200" b="1" dirty="0" smtClean="0"/>
              <a:t>.</a:t>
            </a:r>
          </a:p>
          <a:p>
            <a:pPr lvl="1" algn="just" rtl="1">
              <a:spcBef>
                <a:spcPts val="600"/>
              </a:spcBef>
              <a:spcAft>
                <a:spcPts val="600"/>
              </a:spcAft>
            </a:pPr>
            <a:r>
              <a:rPr lang="ar-TN" sz="3200" dirty="0" smtClean="0"/>
              <a:t> مع الإشارة إلى أن </a:t>
            </a:r>
            <a:r>
              <a:rPr lang="ar-TN" sz="3200" b="1" dirty="0" err="1" smtClean="0"/>
              <a:t>الاستخلاصات</a:t>
            </a:r>
            <a:r>
              <a:rPr lang="ar-TN" sz="3200" b="1" dirty="0" smtClean="0"/>
              <a:t> على الديون المثقلة بلغت 977.3 </a:t>
            </a:r>
            <a:r>
              <a:rPr lang="ar-TN" sz="3200" b="1" dirty="0" err="1" smtClean="0"/>
              <a:t>م</a:t>
            </a:r>
            <a:r>
              <a:rPr lang="ar-TN" sz="3200" b="1" dirty="0" smtClean="0"/>
              <a:t> د مقابل 730.8 </a:t>
            </a:r>
            <a:r>
              <a:rPr lang="ar-TN" sz="3200" b="1" dirty="0" err="1" smtClean="0"/>
              <a:t>م</a:t>
            </a:r>
            <a:r>
              <a:rPr lang="ar-TN" sz="3200" b="1" dirty="0" smtClean="0"/>
              <a:t> د و675.2 </a:t>
            </a:r>
            <a:r>
              <a:rPr lang="ar-TN" sz="3200" b="1" dirty="0" err="1" smtClean="0"/>
              <a:t>م</a:t>
            </a:r>
            <a:r>
              <a:rPr lang="ar-TN" sz="3200" b="1" dirty="0" smtClean="0"/>
              <a:t> د </a:t>
            </a:r>
            <a:r>
              <a:rPr lang="ar-TN" sz="3200" dirty="0" smtClean="0"/>
              <a:t>على التوالي خلال نفس الفترة من 2018 و2017 .</a:t>
            </a:r>
          </a:p>
          <a:p>
            <a:pPr lvl="1" algn="just" rt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ar-TN" sz="3200" b="1" dirty="0" smtClean="0">
                <a:solidFill>
                  <a:srgbClr val="FF0000"/>
                </a:solidFill>
              </a:rPr>
              <a:t>ارتفاع النفقات دون تسديد أصل الدين </a:t>
            </a:r>
            <a:r>
              <a:rPr lang="ar-TN" sz="3200" b="1" dirty="0" err="1" smtClean="0">
                <a:solidFill>
                  <a:srgbClr val="FF0000"/>
                </a:solidFill>
              </a:rPr>
              <a:t>بـ</a:t>
            </a:r>
            <a:r>
              <a:rPr lang="ar-TN" sz="3200" b="1" dirty="0" smtClean="0">
                <a:solidFill>
                  <a:srgbClr val="FF0000"/>
                </a:solidFill>
              </a:rPr>
              <a:t> </a:t>
            </a:r>
            <a:r>
              <a:rPr lang="ar-TN" sz="3200" dirty="0" smtClean="0">
                <a:solidFill>
                  <a:srgbClr val="FF0000"/>
                </a:solidFill>
              </a:rPr>
              <a:t>14.6</a:t>
            </a:r>
            <a:r>
              <a:rPr lang="en-US" sz="3200" dirty="0" smtClean="0">
                <a:solidFill>
                  <a:srgbClr val="FF0000"/>
                </a:solidFill>
              </a:rPr>
              <a:t> % </a:t>
            </a:r>
            <a:r>
              <a:rPr lang="ar-TN" sz="3200" dirty="0" smtClean="0">
                <a:solidFill>
                  <a:srgbClr val="FF0000"/>
                </a:solidFill>
              </a:rPr>
              <a:t>أو 3393.2 </a:t>
            </a:r>
            <a:r>
              <a:rPr lang="ar-TN" sz="3200" dirty="0" err="1" smtClean="0">
                <a:solidFill>
                  <a:srgbClr val="FF0000"/>
                </a:solidFill>
              </a:rPr>
              <a:t>م</a:t>
            </a:r>
            <a:r>
              <a:rPr lang="ar-TN" sz="3200" dirty="0" smtClean="0">
                <a:solidFill>
                  <a:srgbClr val="FF0000"/>
                </a:solidFill>
              </a:rPr>
              <a:t> د</a:t>
            </a:r>
            <a:r>
              <a:rPr lang="ar-TN" sz="3200" dirty="0" smtClean="0"/>
              <a:t>، ومنها نفقات الأجور التي ارتفعت </a:t>
            </a:r>
            <a:r>
              <a:rPr lang="ar-TN" sz="3200" dirty="0" err="1" smtClean="0"/>
              <a:t>بـ</a:t>
            </a:r>
            <a:r>
              <a:rPr lang="ar-TN" sz="3200" dirty="0" smtClean="0"/>
              <a:t> 13.4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%</a:t>
            </a:r>
            <a:r>
              <a:rPr lang="ar-TN" sz="3200" dirty="0" smtClean="0"/>
              <a:t> أو 1489.6 </a:t>
            </a:r>
            <a:r>
              <a:rPr lang="ar-TN" sz="3200" dirty="0" err="1" smtClean="0"/>
              <a:t>م</a:t>
            </a:r>
            <a:r>
              <a:rPr lang="ar-TN" sz="3200" dirty="0" smtClean="0"/>
              <a:t> د.  </a:t>
            </a:r>
          </a:p>
          <a:p>
            <a:pPr lvl="1" algn="just" rt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ar-TN" sz="3200" dirty="0" smtClean="0"/>
          </a:p>
          <a:p>
            <a:pPr marL="0" indent="0" algn="just" rtl="1">
              <a:buNone/>
              <a:defRPr/>
            </a:pPr>
            <a:endParaRPr lang="fr-FR" sz="3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 bwMode="auto">
          <a:xfrm>
            <a:off x="-9525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46498" y="749481"/>
            <a:ext cx="8505390" cy="491053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76200" tIns="76200" rIns="76200" bIns="762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400" dirty="0" err="1" smtClean="0">
              <a:solidFill>
                <a:schemeClr val="bg1"/>
              </a:solidFill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180975" y="169069"/>
            <a:ext cx="8570913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3200" b="1" dirty="0" smtClean="0">
                <a:solidFill>
                  <a:srgbClr val="FF0000"/>
                </a:solidFill>
              </a:rPr>
              <a:t>استوجبت</a:t>
            </a:r>
            <a:r>
              <a:rPr lang="ar-TN" sz="3200" dirty="0" smtClean="0"/>
              <a:t> </a:t>
            </a:r>
            <a:r>
              <a:rPr lang="ar-TN" sz="3200" b="1" dirty="0" smtClean="0"/>
              <a:t>النتائج المنتظرة لتنفيذ ميزانية الدولة لكامل سنة 2019</a:t>
            </a:r>
            <a:r>
              <a:rPr lang="ar-TN" sz="3200" dirty="0" smtClean="0"/>
              <a:t> </a:t>
            </a:r>
            <a:r>
              <a:rPr lang="ar-TN" sz="3200" b="1" dirty="0" smtClean="0"/>
              <a:t>وخاصة</a:t>
            </a:r>
            <a:r>
              <a:rPr lang="ar-TN" sz="3200" b="1" dirty="0" smtClean="0">
                <a:solidFill>
                  <a:srgbClr val="FF0000"/>
                </a:solidFill>
              </a:rPr>
              <a:t> النفقات الناتجة على التعهدات اللاحقة لإقرار الميزانية </a:t>
            </a:r>
            <a:r>
              <a:rPr lang="ar-TN" sz="3200" b="1" dirty="0" smtClean="0"/>
              <a:t>ضرورة مراجعة توازن ميزانية الدولة لسنة 2019 في إطار قانون مالية تكميلي.</a:t>
            </a:r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3200" dirty="0" smtClean="0"/>
              <a:t>وقد أفضت المراجعة إلى تسجيل </a:t>
            </a:r>
            <a:r>
              <a:rPr lang="ar-TN" sz="3200" b="1" dirty="0" err="1" smtClean="0">
                <a:solidFill>
                  <a:srgbClr val="FF0000"/>
                </a:solidFill>
              </a:rPr>
              <a:t>إرتفاع</a:t>
            </a:r>
            <a:r>
              <a:rPr lang="ar-TN" sz="3200" b="1" dirty="0" smtClean="0">
                <a:solidFill>
                  <a:srgbClr val="FF0000"/>
                </a:solidFill>
              </a:rPr>
              <a:t> في الموارد الذاتية للدولة بنسبة </a:t>
            </a:r>
            <a:r>
              <a:rPr lang="fr-FR" sz="3200" b="1" dirty="0" smtClean="0">
                <a:solidFill>
                  <a:srgbClr val="FF0000"/>
                </a:solidFill>
              </a:rPr>
              <a:t>18.1</a:t>
            </a:r>
            <a:r>
              <a:rPr lang="ar-TN" sz="3200" b="1" dirty="0" smtClean="0">
                <a:solidFill>
                  <a:srgbClr val="FF0000"/>
                </a:solidFill>
              </a:rPr>
              <a:t>% مقابل 9.8 % </a:t>
            </a:r>
            <a:r>
              <a:rPr lang="ar-TN" sz="3200" dirty="0" smtClean="0"/>
              <a:t>مبرمجة بقانون المالية لتبلغ </a:t>
            </a:r>
            <a:r>
              <a:rPr lang="fr-FR" sz="3200" dirty="0" smtClean="0"/>
              <a:t>33009</a:t>
            </a:r>
            <a:r>
              <a:rPr lang="ar-TN" sz="3200" dirty="0" smtClean="0"/>
              <a:t> م </a:t>
            </a:r>
            <a:r>
              <a:rPr lang="ar-TN" sz="3200" dirty="0" err="1" smtClean="0"/>
              <a:t>د</a:t>
            </a:r>
            <a:r>
              <a:rPr lang="ar-TN" sz="3200" dirty="0" smtClean="0"/>
              <a:t> مقابل 30719 </a:t>
            </a:r>
            <a:r>
              <a:rPr lang="ar-TN" sz="3200" dirty="0" err="1" smtClean="0"/>
              <a:t>م</a:t>
            </a:r>
            <a:r>
              <a:rPr lang="ar-TN" sz="3200" dirty="0" smtClean="0"/>
              <a:t> د مبرمجة أي </a:t>
            </a:r>
            <a:r>
              <a:rPr lang="ar-TN" sz="3200" b="1" dirty="0" smtClean="0"/>
              <a:t>بزيادة </a:t>
            </a:r>
            <a:r>
              <a:rPr lang="ar-TN" sz="3200" b="1" dirty="0" err="1" smtClean="0"/>
              <a:t>بـ</a:t>
            </a:r>
            <a:r>
              <a:rPr lang="fr-FR" sz="3200" b="1" dirty="0" smtClean="0"/>
              <a:t>2290</a:t>
            </a:r>
            <a:r>
              <a:rPr lang="ar-TN" sz="3200" b="1" dirty="0" smtClean="0"/>
              <a:t> م </a:t>
            </a:r>
            <a:r>
              <a:rPr lang="ar-TN" sz="3200" b="1" dirty="0" err="1" smtClean="0"/>
              <a:t>د</a:t>
            </a:r>
            <a:r>
              <a:rPr lang="ar-TN" sz="3200" b="1" dirty="0" smtClean="0"/>
              <a:t> مقارنة بالتقديرات</a:t>
            </a:r>
            <a:r>
              <a:rPr lang="ar-TN" sz="3200" b="1" dirty="0" smtClean="0">
                <a:solidFill>
                  <a:srgbClr val="FF0000"/>
                </a:solidFill>
              </a:rPr>
              <a:t> </a:t>
            </a:r>
            <a:r>
              <a:rPr lang="ar-TN" sz="3200" b="1" dirty="0" err="1" smtClean="0">
                <a:solidFill>
                  <a:srgbClr val="FF0000"/>
                </a:solidFill>
              </a:rPr>
              <a:t>وبـ</a:t>
            </a:r>
            <a:r>
              <a:rPr lang="ar-TN" sz="3200" b="1" dirty="0" smtClean="0">
                <a:solidFill>
                  <a:srgbClr val="FF0000"/>
                </a:solidFill>
              </a:rPr>
              <a:t>  5066 </a:t>
            </a:r>
            <a:r>
              <a:rPr lang="ar-TN" sz="3200" b="1" dirty="0" err="1" smtClean="0">
                <a:solidFill>
                  <a:srgbClr val="FF0000"/>
                </a:solidFill>
              </a:rPr>
              <a:t>م</a:t>
            </a:r>
            <a:r>
              <a:rPr lang="ar-TN" sz="3200" b="1" dirty="0" smtClean="0">
                <a:solidFill>
                  <a:srgbClr val="FF0000"/>
                </a:solidFill>
              </a:rPr>
              <a:t> د مقارنة بسنة 2018. </a:t>
            </a:r>
            <a:r>
              <a:rPr kumimoji="0" lang="ar-T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lang="ar-TN" sz="3200" dirty="0" smtClean="0"/>
              <a:t> 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571500" indent="-571500" defTabSz="893763">
              <a:buFont typeface="+mj-lt"/>
              <a:buAutoNum type="romanUcPeriod" startAt="4"/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 (1)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8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68496" y="6324600"/>
            <a:ext cx="488167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28ADB06-7E47-48C7-B33C-822C1AD4905B}" type="slidenum">
              <a:rPr lang="fr-FR"/>
              <a:pPr/>
              <a:t>12</a:t>
            </a:fld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0" y="749481"/>
            <a:ext cx="8751888" cy="491053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76200" tIns="76200" rIns="76200" bIns="762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400" dirty="0" err="1" smtClean="0">
              <a:solidFill>
                <a:schemeClr val="bg1"/>
              </a:solidFill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453112"/>
            <a:ext cx="8856663" cy="85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2800" dirty="0" smtClean="0"/>
              <a:t>وسيمكن </a:t>
            </a:r>
            <a:r>
              <a:rPr lang="ar-TN" sz="2800" dirty="0" err="1" smtClean="0"/>
              <a:t>إرتفاع</a:t>
            </a:r>
            <a:r>
              <a:rPr lang="ar-TN" sz="2800" dirty="0" smtClean="0"/>
              <a:t> الموارد الذاتية من مجابهة </a:t>
            </a:r>
            <a:r>
              <a:rPr lang="ar-TN" sz="2800" b="1" u="sng" dirty="0" err="1" smtClean="0">
                <a:solidFill>
                  <a:srgbClr val="FF0000"/>
                </a:solidFill>
              </a:rPr>
              <a:t>إرتفاع</a:t>
            </a:r>
            <a:r>
              <a:rPr lang="ar-TN" sz="2800" b="1" u="sng" dirty="0" smtClean="0">
                <a:solidFill>
                  <a:srgbClr val="FF0000"/>
                </a:solidFill>
              </a:rPr>
              <a:t> النفقات </a:t>
            </a:r>
            <a:r>
              <a:rPr lang="ar-TN" sz="2800" b="1" u="sng" dirty="0" smtClean="0"/>
              <a:t>الناتج عن التعهدات اللاحقة لإقرار قانون المالية لسنة 2019 </a:t>
            </a:r>
            <a:r>
              <a:rPr lang="ar-TN" sz="2800" b="1" u="sng" dirty="0" smtClean="0">
                <a:solidFill>
                  <a:srgbClr val="FF0000"/>
                </a:solidFill>
              </a:rPr>
              <a:t>والتي يستوجب صرفها ترخيصا في إطار قانون مالية تكميلي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dirty="0" smtClean="0"/>
              <a:t>ومنها خاصة  :</a:t>
            </a:r>
          </a:p>
          <a:p>
            <a:pPr lvl="0" algn="just" rt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ar-TN" sz="2800" b="1" dirty="0" smtClean="0">
                <a:solidFill>
                  <a:srgbClr val="FF0000"/>
                </a:solidFill>
              </a:rPr>
              <a:t>580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 : زيادات في الأجور تم إمضاء الاتفاق المتعلق </a:t>
            </a:r>
            <a:r>
              <a:rPr lang="ar-TN" sz="2800" b="1" dirty="0" err="1" smtClean="0">
                <a:solidFill>
                  <a:srgbClr val="FF0000"/>
                </a:solidFill>
              </a:rPr>
              <a:t>بها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dirty="0" smtClean="0"/>
              <a:t>بين الحكومة والاتحاد العام التونسي للشغل </a:t>
            </a:r>
            <a:r>
              <a:rPr lang="ar-TN" sz="2800" b="1" dirty="0" smtClean="0">
                <a:solidFill>
                  <a:srgbClr val="FF0000"/>
                </a:solidFill>
              </a:rPr>
              <a:t>يوم 7 فيفري 2019</a:t>
            </a:r>
            <a:r>
              <a:rPr lang="ar-TN" sz="2800" dirty="0" smtClean="0"/>
              <a:t>، </a:t>
            </a:r>
            <a:r>
              <a:rPr lang="ar-TN" sz="2800" b="1" dirty="0" smtClean="0">
                <a:solidFill>
                  <a:srgbClr val="FF0000"/>
                </a:solidFill>
              </a:rPr>
              <a:t>و65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 </a:t>
            </a:r>
            <a:r>
              <a:rPr lang="ar-TN" sz="2800" dirty="0" smtClean="0"/>
              <a:t>مفعول إضافي لتنقيح </a:t>
            </a:r>
            <a:r>
              <a:rPr lang="ar-TN" sz="2800" b="1" dirty="0" smtClean="0">
                <a:solidFill>
                  <a:srgbClr val="FF0000"/>
                </a:solidFill>
              </a:rPr>
              <a:t>قانون التقاعد </a:t>
            </a:r>
            <a:r>
              <a:rPr lang="ar-TN" sz="2800" dirty="0" smtClean="0"/>
              <a:t>لتبلغ بذلك كتلة الأجور17165</a:t>
            </a:r>
            <a:r>
              <a:rPr lang="ar-TN" sz="1400" dirty="0" smtClean="0"/>
              <a:t> </a:t>
            </a:r>
            <a:r>
              <a:rPr lang="ar-TN" sz="2800" dirty="0" err="1" smtClean="0"/>
              <a:t>م</a:t>
            </a:r>
            <a:r>
              <a:rPr lang="ar-TN" sz="2000" dirty="0" smtClean="0"/>
              <a:t> </a:t>
            </a:r>
            <a:r>
              <a:rPr lang="ar-TN" sz="2800" dirty="0" smtClean="0"/>
              <a:t>د</a:t>
            </a:r>
            <a:r>
              <a:rPr lang="ar-TN" sz="2400" dirty="0" smtClean="0"/>
              <a:t> </a:t>
            </a:r>
            <a:r>
              <a:rPr lang="ar-TN" sz="2800" dirty="0" smtClean="0"/>
              <a:t>مقابل 16516م </a:t>
            </a:r>
            <a:r>
              <a:rPr lang="ar-TN" sz="2800" dirty="0" err="1" smtClean="0"/>
              <a:t>د</a:t>
            </a:r>
            <a:endParaRPr lang="fr-FR" sz="2800" dirty="0" smtClean="0"/>
          </a:p>
          <a:p>
            <a:pPr lvl="0" algn="just" rt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ar-TN" sz="2800" b="1" dirty="0" smtClean="0">
                <a:solidFill>
                  <a:srgbClr val="FF0000"/>
                </a:solidFill>
              </a:rPr>
              <a:t>200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 </a:t>
            </a:r>
            <a:r>
              <a:rPr lang="ar-TN" sz="2800" dirty="0" smtClean="0">
                <a:solidFill>
                  <a:srgbClr val="FF0000"/>
                </a:solidFill>
              </a:rPr>
              <a:t>: </a:t>
            </a:r>
            <a:r>
              <a:rPr lang="ar-TN" sz="2800" b="1" dirty="0" smtClean="0">
                <a:solidFill>
                  <a:srgbClr val="FF0000"/>
                </a:solidFill>
              </a:rPr>
              <a:t>منحة العودة المدرسية تم إمضاء الاتفاق المتعلق </a:t>
            </a:r>
            <a:r>
              <a:rPr lang="ar-TN" sz="2800" b="1" dirty="0" err="1" smtClean="0">
                <a:solidFill>
                  <a:srgbClr val="FF0000"/>
                </a:solidFill>
              </a:rPr>
              <a:t>بها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dirty="0" smtClean="0"/>
              <a:t>بين الحكومة والاتحاد العام التونسي للشغل </a:t>
            </a:r>
            <a:r>
              <a:rPr lang="ar-TN" sz="2800" b="1" dirty="0" smtClean="0">
                <a:solidFill>
                  <a:srgbClr val="FF0000"/>
                </a:solidFill>
              </a:rPr>
              <a:t>يوم 9 فيفري 2019 ، </a:t>
            </a:r>
            <a:r>
              <a:rPr lang="ar-TN" sz="2800" dirty="0" smtClean="0"/>
              <a:t>والتي تم </a:t>
            </a:r>
            <a:r>
              <a:rPr lang="ar-TN" sz="2800" dirty="0" err="1" smtClean="0"/>
              <a:t>إعتبارها</a:t>
            </a:r>
            <a:r>
              <a:rPr lang="ar-TN" sz="2800" dirty="0" smtClean="0"/>
              <a:t> </a:t>
            </a:r>
            <a:r>
              <a:rPr lang="ar-TN" sz="2800" b="1" dirty="0" err="1" smtClean="0">
                <a:solidFill>
                  <a:srgbClr val="FF0000"/>
                </a:solidFill>
              </a:rPr>
              <a:t>إسترجاع</a:t>
            </a:r>
            <a:r>
              <a:rPr lang="ar-TN" sz="2800" b="1" dirty="0" smtClean="0">
                <a:solidFill>
                  <a:srgbClr val="FF0000"/>
                </a:solidFill>
              </a:rPr>
              <a:t> مصاريف من قبل المدرسين </a:t>
            </a:r>
            <a:r>
              <a:rPr lang="ar-TN" sz="2800" b="1" dirty="0" err="1" smtClean="0">
                <a:solidFill>
                  <a:srgbClr val="FF0000"/>
                </a:solidFill>
              </a:rPr>
              <a:t>لذين</a:t>
            </a:r>
            <a:r>
              <a:rPr lang="ar-TN" sz="2800" b="1" dirty="0" smtClean="0">
                <a:solidFill>
                  <a:srgbClr val="FF0000"/>
                </a:solidFill>
              </a:rPr>
              <a:t> يتكفلون على حسابهم الخاص بعديد النفقات اللازمة للتدريس.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TN" sz="2800" dirty="0" smtClean="0"/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TN" sz="2800" dirty="0" smtClean="0"/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TN" sz="2800" dirty="0" smtClean="0"/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TN" sz="2800" dirty="0" smtClean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 (2)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8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31115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28ADB06-7E47-48C7-B33C-822C1AD4905B}" type="slidenum">
              <a:rPr lang="fr-FR"/>
              <a:pPr/>
              <a:t>13</a:t>
            </a:fld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14</a:t>
            </a:fld>
            <a:endParaRPr lang="fr-FR" dirty="0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180975" y="453112"/>
            <a:ext cx="8570914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ar-TN" sz="3200" b="1" dirty="0" smtClean="0">
                <a:solidFill>
                  <a:srgbClr val="FF0000"/>
                </a:solidFill>
              </a:rPr>
              <a:t>438 </a:t>
            </a:r>
            <a:r>
              <a:rPr lang="ar-TN" sz="3200" b="1" dirty="0" err="1" smtClean="0">
                <a:solidFill>
                  <a:srgbClr val="FF0000"/>
                </a:solidFill>
              </a:rPr>
              <a:t>م</a:t>
            </a:r>
            <a:r>
              <a:rPr lang="ar-TN" sz="3200" b="1" dirty="0" smtClean="0">
                <a:solidFill>
                  <a:srgbClr val="FF0000"/>
                </a:solidFill>
              </a:rPr>
              <a:t> د : </a:t>
            </a:r>
            <a:r>
              <a:rPr lang="ar-TN" sz="3200" dirty="0" smtClean="0"/>
              <a:t>ستخصص للرفع في </a:t>
            </a:r>
            <a:r>
              <a:rPr lang="ar-TN" sz="3200" dirty="0" err="1" smtClean="0"/>
              <a:t>إعتمادات</a:t>
            </a:r>
            <a:r>
              <a:rPr lang="ar-TN" sz="3200" dirty="0" smtClean="0"/>
              <a:t> دعم المحروقات لتبلغ 2538 </a:t>
            </a:r>
            <a:r>
              <a:rPr lang="ar-TN" sz="3200" dirty="0" err="1" smtClean="0"/>
              <a:t>م</a:t>
            </a:r>
            <a:r>
              <a:rPr lang="ar-TN" sz="3200" dirty="0" smtClean="0"/>
              <a:t> د مقابل 2100 </a:t>
            </a:r>
            <a:r>
              <a:rPr lang="ar-TN" sz="3200" dirty="0" err="1" smtClean="0"/>
              <a:t>م</a:t>
            </a:r>
            <a:r>
              <a:rPr lang="ar-TN" sz="3200" dirty="0" smtClean="0"/>
              <a:t> د مبرمجة </a:t>
            </a:r>
            <a:r>
              <a:rPr lang="ar-T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نتيجة </a:t>
            </a:r>
            <a:r>
              <a:rPr lang="ar-T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لتراجع </a:t>
            </a:r>
            <a:r>
              <a:rPr lang="ar-TN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الانتاج</a:t>
            </a:r>
            <a:r>
              <a:rPr lang="ar-T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الوطني من المحروقات</a:t>
            </a:r>
            <a:r>
              <a:rPr lang="ar-T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مقارنة بالتقديرات المضمنة بقانون المالية</a:t>
            </a:r>
            <a:r>
              <a:rPr lang="ar-T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ar-TN" sz="3200" b="1" dirty="0" smtClean="0">
                <a:solidFill>
                  <a:srgbClr val="FF0000"/>
                </a:solidFill>
              </a:rPr>
              <a:t>لعدم أنجاز كامل برنامج التعديل الدوري للأسعار</a:t>
            </a:r>
            <a:r>
              <a:rPr lang="ar-TN" sz="3200" dirty="0" smtClean="0"/>
              <a:t>.</a:t>
            </a:r>
            <a:endParaRPr lang="fr-FR" sz="3200" dirty="0" smtClean="0"/>
          </a:p>
          <a:p>
            <a:pPr lvl="0" algn="just" rt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fr-FR" sz="3200" dirty="0" smtClean="0"/>
              <a:t> </a:t>
            </a:r>
            <a:r>
              <a:rPr lang="fr-FR" sz="3200" b="1" dirty="0" smtClean="0">
                <a:solidFill>
                  <a:srgbClr val="FF0000"/>
                </a:solidFill>
              </a:rPr>
              <a:t>376</a:t>
            </a:r>
            <a:r>
              <a:rPr lang="ar-TN" sz="3200" b="1" dirty="0" smtClean="0">
                <a:solidFill>
                  <a:srgbClr val="FF0000"/>
                </a:solidFill>
              </a:rPr>
              <a:t> م د : </a:t>
            </a:r>
            <a:r>
              <a:rPr lang="ar-TN" sz="3200" dirty="0" smtClean="0"/>
              <a:t>لدعم الصندوق الوطني للتقاعد والحيطة الاجتماعية. </a:t>
            </a:r>
          </a:p>
          <a:p>
            <a:pPr lvl="0"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fr-FR" sz="2800" dirty="0" smtClean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 (3)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15</a:t>
            </a:fld>
            <a:endParaRPr lang="fr-FR" dirty="0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180975" y="453112"/>
            <a:ext cx="8570914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ar-TN" sz="3200" dirty="0" smtClean="0"/>
              <a:t>كما سيمكن </a:t>
            </a:r>
            <a:r>
              <a:rPr lang="ar-TN" sz="3200" dirty="0" err="1" smtClean="0"/>
              <a:t>إرتفاع</a:t>
            </a:r>
            <a:r>
              <a:rPr lang="ar-TN" sz="3200" dirty="0" smtClean="0"/>
              <a:t> الموارد الذاتية من </a:t>
            </a:r>
            <a:r>
              <a:rPr lang="ar-TN" sz="3200" b="1" dirty="0" smtClean="0">
                <a:solidFill>
                  <a:srgbClr val="FF0000"/>
                </a:solidFill>
              </a:rPr>
              <a:t>التقليص في نسبة عجز ميزانية الدولة إلى 3.5</a:t>
            </a:r>
            <a:r>
              <a:rPr lang="fr-FR" sz="3200" b="1" dirty="0" smtClean="0">
                <a:solidFill>
                  <a:srgbClr val="FF0000"/>
                </a:solidFill>
              </a:rPr>
              <a:t>%</a:t>
            </a:r>
            <a:r>
              <a:rPr lang="ar-TN" sz="3200" b="1" dirty="0" smtClean="0">
                <a:solidFill>
                  <a:srgbClr val="FF0000"/>
                </a:solidFill>
              </a:rPr>
              <a:t>  </a:t>
            </a:r>
            <a:r>
              <a:rPr lang="ar-TN" sz="3200" b="1" dirty="0" smtClean="0"/>
              <a:t>من الناتج المحلي الإجمالي مقابل 4.8</a:t>
            </a:r>
            <a:r>
              <a:rPr lang="fr-FR" sz="3200" b="1" dirty="0" smtClean="0"/>
              <a:t>%</a:t>
            </a:r>
            <a:r>
              <a:rPr lang="ar-TN" sz="3200" b="1" dirty="0" smtClean="0"/>
              <a:t> مسجّلة سنة 2018 و6.1</a:t>
            </a:r>
            <a:r>
              <a:rPr lang="fr-FR" sz="3200" b="1" dirty="0" smtClean="0"/>
              <a:t>%</a:t>
            </a:r>
            <a:r>
              <a:rPr lang="ar-TN" sz="3200" b="1" dirty="0" smtClean="0"/>
              <a:t> سنتي 2016 و2017 .</a:t>
            </a:r>
          </a:p>
          <a:p>
            <a:pPr algn="just" rtl="1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ar-TN" sz="3200" b="1" dirty="0" smtClean="0"/>
          </a:p>
          <a:p>
            <a:pPr algn="just" rtl="1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ar-TN" sz="3200" dirty="0" smtClean="0"/>
              <a:t>وبالتالي من </a:t>
            </a:r>
            <a:r>
              <a:rPr lang="ar-TN" sz="3200" b="1" dirty="0" smtClean="0">
                <a:solidFill>
                  <a:srgbClr val="FF0000"/>
                </a:solidFill>
              </a:rPr>
              <a:t>التخفيض </a:t>
            </a:r>
            <a:r>
              <a:rPr lang="ar-TN" sz="3200" b="1" dirty="0" smtClean="0"/>
              <a:t>في </a:t>
            </a:r>
            <a:r>
              <a:rPr lang="ar-TN" sz="3200" b="1" dirty="0" smtClean="0">
                <a:solidFill>
                  <a:srgbClr val="FF0000"/>
                </a:solidFill>
              </a:rPr>
              <a:t>نسبة المديونية </a:t>
            </a:r>
            <a:r>
              <a:rPr lang="ar-TN" sz="3200" b="1" dirty="0" err="1" smtClean="0">
                <a:solidFill>
                  <a:srgbClr val="FF0000"/>
                </a:solidFill>
              </a:rPr>
              <a:t>بنقطين</a:t>
            </a:r>
            <a:r>
              <a:rPr lang="ar-TN" sz="3200" b="1" dirty="0" smtClean="0">
                <a:solidFill>
                  <a:srgbClr val="FF0000"/>
                </a:solidFill>
              </a:rPr>
              <a:t> </a:t>
            </a:r>
            <a:r>
              <a:rPr lang="ar-TN" sz="3200" dirty="0" smtClean="0"/>
              <a:t>لتبلغ أقل من 75</a:t>
            </a:r>
            <a:r>
              <a:rPr lang="fr-FR" sz="3200" dirty="0" smtClean="0"/>
              <a:t> %</a:t>
            </a:r>
            <a:r>
              <a:rPr lang="ar-TN" sz="3200" dirty="0" smtClean="0"/>
              <a:t>من الناتج مقابل 77</a:t>
            </a:r>
            <a:r>
              <a:rPr lang="fr-FR" sz="3200" dirty="0" smtClean="0"/>
              <a:t>%</a:t>
            </a:r>
            <a:r>
              <a:rPr lang="ar-TN" sz="3200" dirty="0" smtClean="0"/>
              <a:t> في 2018</a:t>
            </a:r>
            <a:r>
              <a:rPr lang="fr-FR" sz="3200" dirty="0" smtClean="0"/>
              <a:t>.</a:t>
            </a:r>
            <a:endParaRPr lang="ar-TN" sz="3200" dirty="0" smtClean="0"/>
          </a:p>
          <a:p>
            <a:pPr lvl="0"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fr-FR" sz="2800" dirty="0" smtClean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 (3)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 (4)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1510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21040" y="6324600"/>
            <a:ext cx="535623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28ADB06-7E47-48C7-B33C-822C1AD4905B}" type="slidenum">
              <a:rPr lang="fr-FR"/>
              <a:pPr/>
              <a:t>16</a:t>
            </a:fld>
            <a:endParaRPr lang="fr-FR" dirty="0"/>
          </a:p>
        </p:txBody>
      </p:sp>
      <p:sp>
        <p:nvSpPr>
          <p:cNvPr id="8" name="TextBox 12"/>
          <p:cNvSpPr txBox="1"/>
          <p:nvPr>
            <p:custDataLst>
              <p:tags r:id="rId1"/>
            </p:custDataLst>
          </p:nvPr>
        </p:nvSpPr>
        <p:spPr bwMode="gray">
          <a:xfrm>
            <a:off x="0" y="740229"/>
            <a:ext cx="8856889" cy="5489121"/>
          </a:xfrm>
          <a:prstGeom prst="rect">
            <a:avLst/>
          </a:prstGeom>
          <a:ln>
            <a:solidFill>
              <a:srgbClr val="D7E4BC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style>
          <a:lnRef idx="0">
            <a:schemeClr val="accent5"/>
          </a:lnRef>
          <a:fillRef idx="1001">
            <a:schemeClr val="lt1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6200" tIns="76200" rIns="76200" bIns="76200"/>
          <a:lstStyle>
            <a:defPPr>
              <a:defRPr lang="en-US"/>
            </a:defPPr>
            <a:lvl1pPr marL="342900" indent="-342900" algn="just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 sz="2800" b="1">
                <a:solidFill>
                  <a:srgbClr val="0000FF"/>
                </a:solidFill>
                <a:latin typeface="+mn-lt"/>
                <a:ea typeface="+mn-ea"/>
                <a:cs typeface="Arial" pitchFamily="34" charset="0"/>
              </a:defRPr>
            </a:lvl1pPr>
            <a:lvl2pPr marL="800100" lvl="1" indent="-342900" algn="just" rtl="1">
              <a:lnSpc>
                <a:spcPct val="115000"/>
              </a:lnSpc>
              <a:spcAft>
                <a:spcPts val="0"/>
              </a:spcAft>
              <a:buSzPts val="1600"/>
              <a:buFont typeface="Times New Roman" pitchFamily="18" charset="0"/>
              <a:buChar char="←"/>
              <a:defRPr sz="2800" b="1">
                <a:solidFill>
                  <a:srgbClr val="C00000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ar-TN" sz="3200" dirty="0" smtClean="0">
                <a:solidFill>
                  <a:srgbClr val="FF0000"/>
                </a:solidFill>
              </a:rPr>
              <a:t>1-على مستوى الموارد :</a:t>
            </a:r>
            <a:endParaRPr lang="en-US" sz="32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ar-TN" sz="3200" dirty="0" smtClean="0">
                <a:solidFill>
                  <a:schemeClr val="tx1"/>
                </a:solidFill>
              </a:rPr>
              <a:t>تطور الموارد </a:t>
            </a:r>
            <a:r>
              <a:rPr lang="ar-TN" sz="3200" dirty="0" err="1" smtClean="0">
                <a:solidFill>
                  <a:schemeClr val="tx1"/>
                </a:solidFill>
              </a:rPr>
              <a:t>الجبائية</a:t>
            </a:r>
            <a:r>
              <a:rPr lang="ar-TN" sz="3200" dirty="0" smtClean="0">
                <a:solidFill>
                  <a:schemeClr val="tx1"/>
                </a:solidFill>
              </a:rPr>
              <a:t>  بـنسبة 18,7% </a:t>
            </a:r>
            <a:r>
              <a:rPr lang="ar-TN" sz="3200" b="0" dirty="0" smtClean="0">
                <a:solidFill>
                  <a:schemeClr val="tx1"/>
                </a:solidFill>
              </a:rPr>
              <a:t>مقابل 10,7% مقدرة بقانون المالية الأصلي لتبلغ 29082 م د مقابل 27080 م د مقدرة أوليا و 24503 م د مسجلة سنة 2018.</a:t>
            </a:r>
          </a:p>
          <a:p>
            <a:pPr>
              <a:lnSpc>
                <a:spcPct val="150000"/>
              </a:lnSpc>
              <a:defRPr/>
            </a:pPr>
            <a:r>
              <a:rPr lang="ar-TN" sz="3200" dirty="0" smtClean="0">
                <a:solidFill>
                  <a:schemeClr val="tx1"/>
                </a:solidFill>
              </a:rPr>
              <a:t>تعبئة 3927 م د بعنوان الموارد غير </a:t>
            </a:r>
            <a:r>
              <a:rPr lang="ar-TN" sz="3200" dirty="0" err="1" smtClean="0">
                <a:solidFill>
                  <a:schemeClr val="tx1"/>
                </a:solidFill>
              </a:rPr>
              <a:t>الجبائية</a:t>
            </a:r>
            <a:r>
              <a:rPr lang="ar-TN" sz="3200" dirty="0" smtClean="0">
                <a:solidFill>
                  <a:schemeClr val="tx1"/>
                </a:solidFill>
              </a:rPr>
              <a:t> </a:t>
            </a:r>
            <a:r>
              <a:rPr lang="ar-TN" sz="3200" b="0" dirty="0" smtClean="0">
                <a:solidFill>
                  <a:schemeClr val="tx1"/>
                </a:solidFill>
              </a:rPr>
              <a:t>مقابل 3639 م د مقدرة أوليا و3439 م د محققة سنة 2018.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078538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3558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260080" y="6324600"/>
            <a:ext cx="596583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E259AF51-9328-4502-A06A-E6043D03045C}" type="slidenum">
              <a:rPr lang="fr-FR"/>
              <a:pPr/>
              <a:t>17</a:t>
            </a:fld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4925" y="914399"/>
            <a:ext cx="8856663" cy="5164139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rtl="1" eaLnBrk="1" hangingPunct="1">
              <a:defRPr/>
            </a:pPr>
            <a:r>
              <a:rPr lang="ar-TN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الأداءات</a:t>
            </a:r>
            <a:r>
              <a:rPr lang="ar-T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المباشرة :</a:t>
            </a:r>
          </a:p>
          <a:p>
            <a:pPr algn="just" rtl="1" eaLnBrk="1" hangingPunct="1">
              <a:defRPr/>
            </a:pP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تطور الضريبة على الدخل </a:t>
            </a:r>
            <a:r>
              <a:rPr lang="ar-TN" sz="2800" dirty="0" smtClean="0"/>
              <a:t>بـنسبة </a:t>
            </a:r>
            <a:r>
              <a:rPr lang="ar-TN" sz="2800" b="1" dirty="0" smtClean="0">
                <a:solidFill>
                  <a:srgbClr val="FF0000"/>
                </a:solidFill>
              </a:rPr>
              <a:t>34.1% </a:t>
            </a:r>
            <a:r>
              <a:rPr lang="ar-TN" sz="2800" dirty="0" smtClean="0"/>
              <a:t>مقابل </a:t>
            </a:r>
            <a:r>
              <a:rPr lang="ar-TN" sz="2800" b="1" dirty="0" smtClean="0"/>
              <a:t>16.1% مقدرة بقانون المالية الأصلي </a:t>
            </a:r>
            <a:r>
              <a:rPr lang="ar-TN" sz="2800" dirty="0" smtClean="0"/>
              <a:t>لتبلغ </a:t>
            </a:r>
            <a:r>
              <a:rPr lang="ar-T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8525 </a:t>
            </a:r>
            <a:r>
              <a:rPr lang="ar-TN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د </a:t>
            </a:r>
            <a:r>
              <a:rPr lang="ar-T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لكامل سنة 2019 مقابل 7003 </a:t>
            </a:r>
            <a:r>
              <a:rPr lang="ar-T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د مقدرة بقانون المالية أي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بزيادة 1522 </a:t>
            </a:r>
            <a:r>
              <a:rPr lang="ar-T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د </a:t>
            </a:r>
            <a:r>
              <a:rPr lang="ar-TN" sz="2800" dirty="0" smtClean="0"/>
              <a:t>مقارنة بالتقديرات و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زيادة </a:t>
            </a:r>
            <a:r>
              <a:rPr lang="ar-T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بـ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2166 </a:t>
            </a:r>
            <a:r>
              <a:rPr lang="ar-T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د </a:t>
            </a:r>
            <a:r>
              <a:rPr lang="ar-TN" sz="2800" b="1" dirty="0" smtClean="0"/>
              <a:t>مقارنة بسنة 2018</a:t>
            </a:r>
            <a:r>
              <a:rPr lang="ar-TN" sz="2800" dirty="0" smtClean="0"/>
              <a:t> وقد ساهم التخلي عن </a:t>
            </a:r>
            <a:r>
              <a:rPr lang="ar-TN" sz="2800" dirty="0" err="1" smtClean="0"/>
              <a:t>إستعمال</a:t>
            </a:r>
            <a:r>
              <a:rPr lang="ar-TN" sz="2800" dirty="0" smtClean="0"/>
              <a:t> آلية </a:t>
            </a:r>
            <a:r>
              <a:rPr lang="ar-TN" sz="2800" dirty="0" err="1" smtClean="0"/>
              <a:t>الإعتماد</a:t>
            </a:r>
            <a:r>
              <a:rPr lang="ar-TN" sz="2800" dirty="0" smtClean="0"/>
              <a:t> </a:t>
            </a:r>
            <a:r>
              <a:rPr lang="ar-TN" sz="2800" dirty="0" err="1" smtClean="0"/>
              <a:t>الجبائي</a:t>
            </a:r>
            <a:r>
              <a:rPr lang="ar-TN" sz="2800" dirty="0" smtClean="0"/>
              <a:t> في الزيادة مقارنة بسنة 2018  </a:t>
            </a:r>
            <a:r>
              <a:rPr lang="ar-TN" sz="2800" dirty="0" err="1" smtClean="0"/>
              <a:t>بـ</a:t>
            </a:r>
            <a:r>
              <a:rPr lang="ar-TN" sz="2800" dirty="0" smtClean="0"/>
              <a:t> 1050 </a:t>
            </a:r>
            <a:r>
              <a:rPr lang="ar-TN" sz="2800" dirty="0" err="1" smtClean="0"/>
              <a:t>م</a:t>
            </a:r>
            <a:r>
              <a:rPr lang="ar-TN" sz="2800" dirty="0" smtClean="0"/>
              <a:t> د.</a:t>
            </a:r>
            <a:endParaRPr lang="ar-T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defRPr/>
            </a:pPr>
            <a:endParaRPr lang="ar-T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buFont typeface="Arial" panose="020B0604020202020204" pitchFamily="34" charset="0"/>
              <a:buChar char="•"/>
              <a:defRPr/>
            </a:pP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تطور الضريبة على الشركات</a:t>
            </a:r>
            <a:r>
              <a:rPr lang="ar-TN" sz="2800" dirty="0" smtClean="0"/>
              <a:t> بـنسبة </a:t>
            </a:r>
            <a:r>
              <a:rPr lang="ar-TN" sz="2800" b="1" dirty="0" smtClean="0">
                <a:solidFill>
                  <a:srgbClr val="FF0000"/>
                </a:solidFill>
              </a:rPr>
              <a:t>45.4% </a:t>
            </a:r>
            <a:r>
              <a:rPr lang="ar-TN" sz="2800" dirty="0" smtClean="0"/>
              <a:t>لتبلغ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3935 م د </a:t>
            </a:r>
            <a:r>
              <a:rPr lang="ar-T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لكامل سنة 2019 مقابل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3044</a:t>
            </a:r>
            <a:r>
              <a:rPr lang="ar-T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م د مقدرة بقانون المالية الأصلي أي 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زيادة بـ 891 م د</a:t>
            </a:r>
            <a:r>
              <a:rPr lang="ar-TN" sz="2800" dirty="0" smtClean="0"/>
              <a:t> و2706 م د مسجلة سنة 2018.</a:t>
            </a:r>
            <a:endParaRPr lang="fr-F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2"/>
          <p:cNvSpPr txBox="1"/>
          <p:nvPr>
            <p:custDataLst>
              <p:tags r:id="rId1"/>
            </p:custDataLst>
          </p:nvPr>
        </p:nvSpPr>
        <p:spPr bwMode="gray">
          <a:xfrm>
            <a:off x="6474440" y="453230"/>
            <a:ext cx="2277448" cy="461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 rtl="1">
              <a:defRPr/>
            </a:pPr>
            <a:r>
              <a:rPr lang="ar-TN" sz="2800" b="1" dirty="0" err="1" smtClean="0">
                <a:solidFill>
                  <a:srgbClr val="FF0000"/>
                </a:solidFill>
              </a:rPr>
              <a:t>المداخيل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 err="1" smtClean="0">
                <a:solidFill>
                  <a:srgbClr val="FF0000"/>
                </a:solidFill>
              </a:rPr>
              <a:t>الجبائية</a:t>
            </a:r>
            <a:r>
              <a:rPr lang="ar-TN" sz="2800" b="1" dirty="0" smtClean="0">
                <a:solidFill>
                  <a:srgbClr val="FF0000"/>
                </a:solidFill>
              </a:rPr>
              <a:t>  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2019(5)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>
              <a:ea typeface="+mn-ea"/>
            </a:endParaRP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49988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2773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324600"/>
            <a:ext cx="439738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A5E17A5-A748-47E7-B73F-58222027B2F7}" type="slidenum">
              <a:rPr lang="fr-FR" altLang="ar-TN"/>
              <a:pPr/>
              <a:t>18</a:t>
            </a:fld>
            <a:endParaRPr lang="fr-FR" altLang="ar-TN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2019(6)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80975" y="582613"/>
          <a:ext cx="8402638" cy="5538775"/>
        </p:xfrm>
        <a:graphic>
          <a:graphicData uri="http://schemas.openxmlformats.org/drawingml/2006/table">
            <a:tbl>
              <a:tblPr rtl="1"/>
              <a:tblGrid>
                <a:gridCol w="2642056"/>
                <a:gridCol w="960097"/>
                <a:gridCol w="960097"/>
                <a:gridCol w="960097"/>
                <a:gridCol w="960097"/>
                <a:gridCol w="960097"/>
                <a:gridCol w="960097"/>
              </a:tblGrid>
              <a:tr h="221551"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2018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2019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221551"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نتائج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ق م 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الفارق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(2) - (1)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الأداءات المباشرة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6982,9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9065,3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10047,0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9531,4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12460,0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2413,0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7,6%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5,9%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11,9%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36,5%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37,4%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-الضريبة على الدخل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4792,1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6359,1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7003,0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6521,8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8525,0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1522,0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-الضريبة على الشركات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2190,8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2706,2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3044,0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3009,6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3935,0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891,0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14,9%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3,3%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37,4%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45,4%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الضريبة على الشركات البترولية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608,9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794,7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1100,0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839,6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1298,0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198,0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الضريبة على الشركات غيرالبترولية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1581,9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1911,5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1944,0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2170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2637,0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693,0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الأداءات غير المباشرة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11064,3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15438,0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17033,0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11845,8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16622,0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-411,0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22,8%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22,2%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7,7%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-المعاليم الديوانية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814,8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1208,3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1338,0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955,8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1343,0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51,7%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-الأداء على القيمة المضافة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5301,7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7424,8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8303,0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5743,9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8200,0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-103,0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21,7%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21,9%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11,0%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10,4%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-معلوم الاستهلاك 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2078,6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2863,6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3214,0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2100,5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2967,0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-247,0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14,9%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-أداءات ومعاليم مختلفة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2869,2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3941,3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4178,0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3045,6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4112,0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-66,0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6,8%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6,1%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المداخيل الجبائية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18047,2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24503,3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27080,0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21377,2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29082,0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2002,0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15,5%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10,7%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18,5%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18,7%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النظام الداخلي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13087,9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17483,3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19362,0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15866,1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21343,0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1981,0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551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النظام الديواني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4959,4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7020,0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7718,0</a:t>
                      </a:r>
                    </a:p>
                  </a:txBody>
                  <a:tcPr marL="398" marR="71997" marT="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5511,1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7739,0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21,0</a:t>
                      </a:r>
                    </a:p>
                  </a:txBody>
                  <a:tcPr marL="398" marR="71997" marT="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46498" y="749481"/>
            <a:ext cx="8505390" cy="491053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76200" tIns="76200" rIns="76200" bIns="762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400" dirty="0" err="1" smtClean="0">
              <a:solidFill>
                <a:schemeClr val="bg1"/>
              </a:solidFill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508306"/>
            <a:ext cx="8856663" cy="826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2800" dirty="0" smtClean="0"/>
              <a:t>تم في إطار قانون المالية لسنة 2019 الحرص على </a:t>
            </a:r>
            <a:r>
              <a:rPr lang="ar-TN" sz="2800" b="1" dirty="0" smtClean="0"/>
              <a:t>مواصلة التحكم في توازنات المالية العمومية بالتقليص في عجز الميزانية ليبلغ 3.9</a:t>
            </a:r>
            <a:r>
              <a:rPr lang="fr-FR" sz="2800" b="1" dirty="0" smtClean="0"/>
              <a:t>%</a:t>
            </a:r>
            <a:r>
              <a:rPr lang="ar-TN" sz="2800" b="1" dirty="0" smtClean="0"/>
              <a:t> بما يمكن من تخفيض نسبة المديونية </a:t>
            </a:r>
            <a:r>
              <a:rPr lang="ar-TN" sz="2800" dirty="0" smtClean="0"/>
              <a:t>وذلك على أساس الفرضيات التالية :</a:t>
            </a:r>
          </a:p>
          <a:p>
            <a:pPr lvl="0" algn="just" rtl="1"/>
            <a:r>
              <a:rPr lang="ar-TN" sz="2800" b="1" dirty="0" smtClean="0">
                <a:solidFill>
                  <a:srgbClr val="FF0000"/>
                </a:solidFill>
              </a:rPr>
              <a:t>النمو : </a:t>
            </a:r>
            <a:r>
              <a:rPr lang="ar-TN" sz="2800" dirty="0" smtClean="0"/>
              <a:t>- </a:t>
            </a:r>
            <a:r>
              <a:rPr lang="ar-TN" sz="2800" b="1" dirty="0" smtClean="0"/>
              <a:t>2018 : 2,5</a:t>
            </a:r>
            <a:r>
              <a:rPr lang="en-US" sz="2800" b="1" dirty="0" smtClean="0"/>
              <a:t>%</a:t>
            </a:r>
            <a:r>
              <a:rPr lang="ar-TN" sz="2800" b="1" dirty="0" smtClean="0"/>
              <a:t> </a:t>
            </a:r>
            <a:r>
              <a:rPr lang="ar-TN" sz="2800" dirty="0" smtClean="0"/>
              <a:t>بالأسـعـار القارة</a:t>
            </a:r>
          </a:p>
          <a:p>
            <a:pPr lvl="0" algn="just" rtl="1"/>
            <a:r>
              <a:rPr lang="ar-TN" sz="2800" dirty="0" smtClean="0"/>
              <a:t>         - </a:t>
            </a:r>
            <a:r>
              <a:rPr lang="ar-TN" sz="2800" b="1" dirty="0" smtClean="0"/>
              <a:t>2019 : 3.1</a:t>
            </a:r>
            <a:r>
              <a:rPr lang="en-US" sz="2800" b="1" dirty="0" smtClean="0"/>
              <a:t>%</a:t>
            </a:r>
            <a:r>
              <a:rPr lang="ar-TN" sz="2800" b="1" dirty="0" smtClean="0"/>
              <a:t> </a:t>
            </a:r>
            <a:r>
              <a:rPr lang="ar-TN" sz="2800" dirty="0" smtClean="0"/>
              <a:t>بالأسـعـار القارة</a:t>
            </a:r>
          </a:p>
          <a:p>
            <a:pPr lvl="0" algn="just" rtl="1"/>
            <a:endParaRPr lang="ar-TN" sz="1050" dirty="0" smtClean="0"/>
          </a:p>
          <a:p>
            <a:pPr lvl="0" algn="just" rtl="1"/>
            <a:r>
              <a:rPr lang="ar-TN" sz="2800" b="1" dirty="0" smtClean="0">
                <a:solidFill>
                  <a:srgbClr val="FF0000"/>
                </a:solidFill>
              </a:rPr>
              <a:t>النفط :</a:t>
            </a:r>
            <a:r>
              <a:rPr lang="ar-TN" sz="2800" dirty="0" smtClean="0"/>
              <a:t> </a:t>
            </a:r>
            <a:r>
              <a:rPr lang="ar-TN" sz="2800" b="1" dirty="0" smtClean="0"/>
              <a:t>سعر برميل النفط </a:t>
            </a:r>
            <a:r>
              <a:rPr lang="ar-TN" sz="2800" dirty="0" smtClean="0"/>
              <a:t>الخام </a:t>
            </a:r>
            <a:r>
              <a:rPr lang="ar-TN" sz="2800" b="1" dirty="0" smtClean="0"/>
              <a:t>"</a:t>
            </a:r>
            <a:r>
              <a:rPr lang="ar-TN" sz="2800" dirty="0" err="1" smtClean="0"/>
              <a:t>البرنت</a:t>
            </a:r>
            <a:r>
              <a:rPr lang="ar-TN" sz="2800" dirty="0" smtClean="0"/>
              <a:t>" لكامل السنة </a:t>
            </a:r>
            <a:r>
              <a:rPr lang="ar-TN" sz="2800" b="1" dirty="0" err="1" smtClean="0"/>
              <a:t>بـ</a:t>
            </a:r>
            <a:r>
              <a:rPr lang="ar-TN" sz="2800" b="1" dirty="0" smtClean="0"/>
              <a:t> 75  دولار</a:t>
            </a:r>
            <a:r>
              <a:rPr lang="ar-TN" sz="2800" dirty="0" smtClean="0"/>
              <a:t> و</a:t>
            </a:r>
            <a:r>
              <a:rPr lang="ar-TN" sz="2800" b="1" dirty="0" smtClean="0"/>
              <a:t>دخول حقل </a:t>
            </a:r>
            <a:r>
              <a:rPr lang="ar-TN" sz="2800" b="1" dirty="0" err="1" smtClean="0"/>
              <a:t>نوارة</a:t>
            </a:r>
            <a:r>
              <a:rPr lang="ar-TN" sz="2800" b="1" dirty="0" smtClean="0"/>
              <a:t> </a:t>
            </a:r>
            <a:r>
              <a:rPr lang="ar-TN" sz="2800" dirty="0" smtClean="0"/>
              <a:t>في الإنتاج بداية من شهر </a:t>
            </a:r>
            <a:r>
              <a:rPr lang="ar-TN" sz="2800" b="1" dirty="0" smtClean="0"/>
              <a:t>جوان 2019</a:t>
            </a:r>
            <a:r>
              <a:rPr lang="ar-TN" sz="2800" dirty="0" smtClean="0"/>
              <a:t> </a:t>
            </a:r>
            <a:r>
              <a:rPr lang="ar-TN" sz="2800" dirty="0" err="1" smtClean="0"/>
              <a:t>و</a:t>
            </a:r>
            <a:r>
              <a:rPr lang="ar-TN" sz="2800" b="1" dirty="0" err="1" smtClean="0"/>
              <a:t>انتاج</a:t>
            </a:r>
            <a:r>
              <a:rPr lang="ar-TN" sz="2800" b="1" dirty="0" smtClean="0"/>
              <a:t> 48 ألف برميل يوميا</a:t>
            </a:r>
            <a:r>
              <a:rPr lang="ar-TN" sz="2800" dirty="0" smtClean="0"/>
              <a:t>.</a:t>
            </a:r>
          </a:p>
          <a:p>
            <a:pPr lvl="0" algn="just" rtl="1"/>
            <a:endParaRPr lang="ar-TN" sz="1050" dirty="0" smtClean="0"/>
          </a:p>
          <a:p>
            <a:pPr algn="just" rtl="1">
              <a:buFontTx/>
              <a:buChar char="-"/>
            </a:pPr>
            <a:r>
              <a:rPr lang="ar-TN" sz="2800" b="1" dirty="0" smtClean="0">
                <a:solidFill>
                  <a:srgbClr val="FF0000"/>
                </a:solidFill>
              </a:rPr>
              <a:t>التجارة الخارجية : </a:t>
            </a:r>
            <a:r>
              <a:rPr lang="ar-TN" sz="2800" dirty="0" smtClean="0"/>
              <a:t>تطور </a:t>
            </a:r>
            <a:r>
              <a:rPr lang="ar-TN" sz="2800" b="1" dirty="0" smtClean="0"/>
              <a:t>واردات</a:t>
            </a:r>
            <a:r>
              <a:rPr lang="ar-TN" sz="2800" dirty="0" smtClean="0"/>
              <a:t> السلع بنسبة </a:t>
            </a:r>
            <a:r>
              <a:rPr lang="ar-TN" sz="2800" b="1" dirty="0" smtClean="0"/>
              <a:t>8.1</a:t>
            </a:r>
            <a:r>
              <a:rPr lang="en-US" sz="2800" b="1" dirty="0" smtClean="0"/>
              <a:t>%</a:t>
            </a:r>
            <a:r>
              <a:rPr lang="ar-TN" sz="2800" b="1" dirty="0" smtClean="0"/>
              <a:t> </a:t>
            </a:r>
            <a:r>
              <a:rPr lang="ar-TN" sz="2800" dirty="0" smtClean="0"/>
              <a:t>مقابل 13.2</a:t>
            </a:r>
            <a:r>
              <a:rPr lang="en-US" sz="2800" b="1" dirty="0" smtClean="0"/>
              <a:t>%</a:t>
            </a:r>
            <a:r>
              <a:rPr lang="ar-TN" sz="2800" dirty="0" smtClean="0"/>
              <a:t> </a:t>
            </a:r>
            <a:r>
              <a:rPr lang="ar-TN" sz="2800" dirty="0" err="1" smtClean="0"/>
              <a:t>محينة</a:t>
            </a:r>
            <a:r>
              <a:rPr lang="ar-TN" sz="2800" dirty="0" smtClean="0"/>
              <a:t> لسنة 2018 </a:t>
            </a:r>
            <a:r>
              <a:rPr lang="ar-TN" sz="2800" dirty="0" err="1" smtClean="0"/>
              <a:t>و</a:t>
            </a:r>
            <a:r>
              <a:rPr lang="ar-TN" sz="2800" dirty="0" smtClean="0"/>
              <a:t> صادرات السلع </a:t>
            </a:r>
            <a:r>
              <a:rPr lang="ar-TN" sz="2800" dirty="0" err="1" smtClean="0"/>
              <a:t>بـ</a:t>
            </a:r>
            <a:r>
              <a:rPr lang="ar-TN" sz="2800" dirty="0" smtClean="0"/>
              <a:t> 7.7</a:t>
            </a:r>
            <a:r>
              <a:rPr lang="en-US" sz="2800" b="1" dirty="0" smtClean="0"/>
              <a:t>%</a:t>
            </a:r>
            <a:r>
              <a:rPr lang="ar-TN" sz="2800" dirty="0" smtClean="0"/>
              <a:t> مقابل 13.3</a:t>
            </a:r>
            <a:r>
              <a:rPr lang="en-US" sz="2800" b="1" dirty="0" smtClean="0"/>
              <a:t>%</a:t>
            </a:r>
            <a:r>
              <a:rPr lang="en-US" sz="2800" dirty="0" smtClean="0"/>
              <a:t> </a:t>
            </a:r>
            <a:r>
              <a:rPr lang="ar-TN" sz="2800" dirty="0" smtClean="0"/>
              <a:t> </a:t>
            </a:r>
            <a:r>
              <a:rPr lang="ar-TN" sz="2800" dirty="0" err="1" smtClean="0"/>
              <a:t>محينة</a:t>
            </a:r>
            <a:r>
              <a:rPr lang="ar-TN" sz="2800" dirty="0" smtClean="0"/>
              <a:t> لسنة 2018</a:t>
            </a:r>
            <a:endParaRPr lang="fr-FR" sz="2800" dirty="0" smtClean="0"/>
          </a:p>
          <a:p>
            <a:pPr lvl="0" algn="just" rtl="1">
              <a:buFontTx/>
              <a:buChar char="-"/>
            </a:pPr>
            <a:endParaRPr lang="fr-FR" sz="2800" dirty="0" smtClean="0"/>
          </a:p>
          <a:p>
            <a:pPr lvl="0" algn="just" rtl="1"/>
            <a:endParaRPr lang="fr-FR" sz="2800" dirty="0" smtClean="0"/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800" dirty="0" smtClean="0"/>
          </a:p>
          <a:p>
            <a:pPr algn="just" rt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TN" sz="2800" dirty="0" smtClean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571500" indent="-571500" defTabSz="893763">
              <a:buFont typeface="+mj-lt"/>
              <a:buAutoNum type="romanUcPeriod"/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فرضيات قانون المالية لسنة 2019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5669" y="868886"/>
          <a:ext cx="8607425" cy="5415445"/>
        </p:xfrm>
        <a:graphic>
          <a:graphicData uri="http://schemas.openxmlformats.org/drawingml/2006/table">
            <a:tbl>
              <a:tblPr rtl="1"/>
              <a:tblGrid>
                <a:gridCol w="3102192">
                  <a:extLst>
                    <a:ext uri="{9D8B030D-6E8A-4147-A177-3AD203B41FA5}"/>
                  </a:extLst>
                </a:gridCol>
                <a:gridCol w="951292">
                  <a:extLst>
                    <a:ext uri="{9D8B030D-6E8A-4147-A177-3AD203B41FA5}"/>
                  </a:extLst>
                </a:gridCol>
                <a:gridCol w="951292">
                  <a:extLst>
                    <a:ext uri="{9D8B030D-6E8A-4147-A177-3AD203B41FA5}"/>
                  </a:extLst>
                </a:gridCol>
                <a:gridCol w="951292">
                  <a:extLst>
                    <a:ext uri="{9D8B030D-6E8A-4147-A177-3AD203B41FA5}"/>
                  </a:extLst>
                </a:gridCol>
                <a:gridCol w="886341">
                  <a:extLst>
                    <a:ext uri="{9D8B030D-6E8A-4147-A177-3AD203B41FA5}"/>
                  </a:extLst>
                </a:gridCol>
                <a:gridCol w="882508">
                  <a:extLst>
                    <a:ext uri="{9D8B030D-6E8A-4147-A177-3AD203B41FA5}"/>
                  </a:extLst>
                </a:gridCol>
                <a:gridCol w="882508">
                  <a:extLst>
                    <a:ext uri="{9D8B030D-6E8A-4147-A177-3AD203B41FA5}"/>
                  </a:extLst>
                </a:gridCol>
              </a:tblGrid>
              <a:tr h="213050"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2018</a:t>
                      </a:r>
                    </a:p>
                  </a:txBody>
                  <a:tcPr marL="386" marR="386" marT="3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2019</a:t>
                      </a:r>
                    </a:p>
                  </a:txBody>
                  <a:tcPr marL="386" marR="386" marT="3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ق م </a:t>
                      </a:r>
                    </a:p>
                  </a:txBody>
                  <a:tcPr marL="386" marR="386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386" marR="386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الأداءات</a:t>
                      </a:r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المباشرة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7822,1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7576,8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8560,0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9065,3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10047,0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12460,0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-4,3%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-3,1%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5,9%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11,9%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37,4%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الضريبة </a:t>
                      </a:r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على الدخل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5088,4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5942,9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6204,7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6359,1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7003,0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8525,0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24,2%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34,1%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الضريبة </a:t>
                      </a:r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على </a:t>
                      </a:r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الشركات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2733.7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1633.9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2355.3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2706.2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3044.0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3935.0</a:t>
                      </a:r>
                      <a:endParaRPr lang="ar-T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-32.9 %</a:t>
                      </a:r>
                      <a:endParaRPr lang="ar-TN" sz="14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-40.3%</a:t>
                      </a:r>
                      <a:endParaRPr lang="ar-TN" sz="14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44.2%</a:t>
                      </a:r>
                      <a:endParaRPr lang="ar-TN" sz="1400" b="1" i="1" u="none" strike="noStrike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14.9%</a:t>
                      </a:r>
                      <a:endParaRPr lang="ar-TN" sz="1400" b="1" i="1" u="none" strike="noStrike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12.5%</a:t>
                      </a:r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29.3%</a:t>
                      </a:r>
                      <a:endParaRPr lang="ar-TN" sz="1400" b="1" i="1" u="none" strike="noStrike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50"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-الضريبة على الشركات البترولية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1089,1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418,9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585,9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794,7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1100,0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1298,0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-39,2%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-61,5%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39,9%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35,6%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5,8%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63,3%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-الضريبة على الشركات </a:t>
                      </a:r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غير البترولية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1644,6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1215,0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1769,4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1911,5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1944,0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2637,0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-28,0%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-26,1%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45,6%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38,0%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الأداءات</a:t>
                      </a:r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غير المباشرة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10723,7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11125,2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12626,5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15438,0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17033,0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16622,0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13,5%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22,2%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b" latinLnBrk="0" hangingPunct="1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56264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-المعاليم الديوانية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832,5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639,7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741,9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1208,3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1338,0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1343,0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43023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-23,2%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62,3%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11,1%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-الأداء على القيمة المضافة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5058,2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5138,0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6092,0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7424,8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8303,0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8200,0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-0,9%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18,6%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21,9%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10,4%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-معلوم الاستهلاك 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1772,9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2174,2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2492,9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2863,6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3214,0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2967,0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-4,2%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22,6%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14,9%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</a:t>
                      </a:r>
                      <a:r>
                        <a:rPr lang="ar-T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أداءات</a:t>
                      </a:r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  <a:r>
                        <a:rPr lang="ar-T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ومعاليم</a:t>
                      </a:r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مختلفة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3060,1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3173,3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3299,7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3941,3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4178,0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4112,0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19,3%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6,8%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المداخيل </a:t>
                      </a:r>
                      <a:r>
                        <a:rPr lang="ar-TN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الجبائية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18545,8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18701,9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21186,5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24503,3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27080,0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29082,0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-0,7%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13,3%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15,6%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10,7%</a:t>
                      </a: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18,7%</a:t>
                      </a: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050">
                <a:tc>
                  <a:txBody>
                    <a:bodyPr/>
                    <a:lstStyle/>
                    <a:p>
                      <a:pPr algn="r" rtl="1" fontAlgn="b"/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ar-TN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6" marR="72005" marT="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2019(7)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2970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9702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250382" y="6324600"/>
            <a:ext cx="60628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0526C5A-564B-4F1E-9B94-1F1BF48709AB}" type="slidenum">
              <a:rPr lang="fr-FR"/>
              <a:pPr/>
              <a:t>20</a:t>
            </a:fld>
            <a:endParaRPr lang="fr-FR" dirty="0"/>
          </a:p>
        </p:txBody>
      </p:sp>
      <p:sp>
        <p:nvSpPr>
          <p:cNvPr id="17" name="TextBox 12"/>
          <p:cNvSpPr txBox="1"/>
          <p:nvPr>
            <p:custDataLst>
              <p:tags r:id="rId1"/>
            </p:custDataLst>
          </p:nvPr>
        </p:nvSpPr>
        <p:spPr bwMode="gray">
          <a:xfrm>
            <a:off x="6309360" y="704455"/>
            <a:ext cx="2411571" cy="461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 rtl="1">
              <a:defRPr/>
            </a:pPr>
            <a:r>
              <a:rPr lang="ar-TN" sz="2400" b="1" dirty="0" err="1" smtClean="0">
                <a:solidFill>
                  <a:srgbClr val="FF0000"/>
                </a:solidFill>
              </a:rPr>
              <a:t>المداخيل</a:t>
            </a:r>
            <a:r>
              <a:rPr lang="ar-TN" sz="2400" b="1" dirty="0" smtClean="0">
                <a:solidFill>
                  <a:srgbClr val="FF0000"/>
                </a:solidFill>
              </a:rPr>
              <a:t> غير </a:t>
            </a:r>
            <a:r>
              <a:rPr lang="ar-TN" sz="2400" b="1" dirty="0" err="1" smtClean="0">
                <a:solidFill>
                  <a:srgbClr val="FF0000"/>
                </a:solidFill>
              </a:rPr>
              <a:t>الجبائية</a:t>
            </a:r>
            <a:r>
              <a:rPr lang="ar-TN" sz="2400" b="1" dirty="0" smtClean="0">
                <a:solidFill>
                  <a:srgbClr val="FF0000"/>
                </a:solidFill>
              </a:rPr>
              <a:t>   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0488" y="1382713"/>
            <a:ext cx="8661400" cy="4456112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342900" indent="-342900" algn="just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من المتوقع أن تبلغ المداخيل غير </a:t>
            </a:r>
            <a:r>
              <a:rPr lang="ar-T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الجبائية</a:t>
            </a: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لكامل سنة </a:t>
            </a:r>
            <a:r>
              <a:rPr lang="ar-T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حوالي   </a:t>
            </a:r>
            <a:r>
              <a:rPr lang="ar-TN" sz="28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3927 </a:t>
            </a:r>
            <a:r>
              <a:rPr lang="ar-TN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</a:t>
            </a:r>
            <a:r>
              <a:rPr lang="ar-TN" sz="28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مقابل </a:t>
            </a:r>
            <a:r>
              <a:rPr lang="ar-T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3639 </a:t>
            </a:r>
            <a:r>
              <a:rPr lang="ar-T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 د </a:t>
            </a: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مقدرة بقانون المالية أي </a:t>
            </a:r>
            <a:r>
              <a:rPr lang="ar-T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بزيادة</a:t>
            </a:r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صافية تقدر    بـ </a:t>
            </a:r>
            <a:r>
              <a:rPr lang="ar-TN" sz="28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288 </a:t>
            </a:r>
            <a:r>
              <a:rPr lang="ar-TN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 د </a:t>
            </a:r>
            <a:r>
              <a:rPr lang="ar-T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ناتجة أساسا عن</a:t>
            </a:r>
            <a:r>
              <a:rPr lang="ar-T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>
              <a:lnSpc>
                <a:spcPct val="150000"/>
              </a:lnSpc>
              <a:defRPr/>
            </a:pPr>
            <a:endParaRPr lang="en-US" sz="1050" dirty="0"/>
          </a:p>
          <a:p>
            <a:pPr marL="914400" lvl="1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dirty="0" smtClean="0"/>
              <a:t>عائدات المساهمات (+</a:t>
            </a:r>
            <a:r>
              <a:rPr lang="ar-TN" sz="1800" dirty="0" smtClean="0"/>
              <a:t> </a:t>
            </a:r>
            <a:r>
              <a:rPr lang="ar-TN" sz="2800" dirty="0" smtClean="0"/>
              <a:t>367 </a:t>
            </a:r>
            <a:r>
              <a:rPr lang="ar-TN" sz="2800" dirty="0" err="1" smtClean="0"/>
              <a:t>م</a:t>
            </a:r>
            <a:r>
              <a:rPr lang="ar-TN" sz="2800" dirty="0" smtClean="0"/>
              <a:t> د</a:t>
            </a:r>
            <a:r>
              <a:rPr lang="fr-FR" sz="2800" dirty="0" smtClean="0"/>
              <a:t> </a:t>
            </a:r>
            <a:r>
              <a:rPr lang="ar-TN" sz="2800" dirty="0" smtClean="0"/>
              <a:t>خاصة البنك المركزي التونسي).</a:t>
            </a:r>
          </a:p>
          <a:p>
            <a:pPr marL="914400" lvl="1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dirty="0" smtClean="0"/>
              <a:t>مداخيل </a:t>
            </a:r>
            <a:r>
              <a:rPr lang="ar-TN" sz="2800" dirty="0"/>
              <a:t>النفط والغاز</a:t>
            </a:r>
            <a:r>
              <a:rPr lang="ar-TN" sz="2800" dirty="0" smtClean="0"/>
              <a:t>(- 119 </a:t>
            </a:r>
            <a:r>
              <a:rPr lang="ar-TN" sz="2800" dirty="0"/>
              <a:t>م </a:t>
            </a:r>
            <a:r>
              <a:rPr lang="ar-TN" sz="2800" dirty="0" smtClean="0">
                <a:solidFill>
                  <a:schemeClr val="tx1"/>
                </a:solidFill>
              </a:rPr>
              <a:t>د بالعلاقة مع تراجع الإنتاج الوطني من المحروقات).</a:t>
            </a:r>
            <a:endParaRPr lang="en-US" sz="2800" dirty="0">
              <a:solidFill>
                <a:schemeClr val="tx1"/>
              </a:solidFill>
            </a:endParaRPr>
          </a:p>
          <a:p>
            <a:pPr algn="r" rtl="1">
              <a:defRPr/>
            </a:pPr>
            <a:endParaRPr lang="ar-T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rtl="1" eaLnBrk="1" hangingPunct="1">
              <a:buFont typeface="Wingdings" panose="05000000000000000000" pitchFamily="2" charset="2"/>
              <a:buChar char="ü"/>
              <a:defRPr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 2019(8)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4820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324600"/>
            <a:ext cx="439738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B44F67A-27C9-4E33-A9B6-AE186C815E88}" type="slidenum">
              <a:rPr lang="fr-FR" altLang="ar-TN"/>
              <a:pPr/>
              <a:t>21</a:t>
            </a:fld>
            <a:endParaRPr lang="fr-FR" altLang="ar-TN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2019(8)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479424" y="674688"/>
          <a:ext cx="8024814" cy="5246687"/>
        </p:xfrm>
        <a:graphic>
          <a:graphicData uri="http://schemas.openxmlformats.org/drawingml/2006/table">
            <a:tbl>
              <a:tblPr rtl="1"/>
              <a:tblGrid>
                <a:gridCol w="2337138"/>
                <a:gridCol w="944904"/>
                <a:gridCol w="949467"/>
                <a:gridCol w="949467"/>
                <a:gridCol w="944904"/>
                <a:gridCol w="949467"/>
                <a:gridCol w="949467"/>
              </a:tblGrid>
              <a:tr h="364441"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364441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نتائج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ق م 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719" marR="72009" marT="7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الفارق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4441"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(1)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(2)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(2)-(1)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عائدات المساهمات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623,8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631,5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879,0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836,0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1246,0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367,0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مداخيل عبور الغاز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331,6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605,4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515,0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214,7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415,0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مداخيل تسويق المحروقات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309,0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635,0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624,0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407,0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605,0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-19,0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إستخلاص القروض 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187,7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275,6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188,8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الأصل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144,1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215,0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135,9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الفائدة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43,6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60,6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52,9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دفوعات</a:t>
                      </a:r>
                      <a:r>
                        <a:rPr lang="ar-T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صناديق الضمان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307,8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الهبات الخارجية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3,3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236,3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60,1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168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مداخيل المصادرة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390,0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4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مداخيل أخرى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408,7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610,4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783,5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444,4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773,5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71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المداخيل غير الجبائية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1964,1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3439,0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3639,0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2453,2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3927,0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288,0</a:t>
                      </a:r>
                    </a:p>
                  </a:txBody>
                  <a:tcPr marL="719" marR="72009" marT="7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ar-TN" dirty="0" err="1" smtClean="0">
                <a:solidFill>
                  <a:srgbClr val="000000"/>
                </a:solidFill>
              </a:rPr>
              <a:t>دفوعات</a:t>
            </a:r>
            <a:r>
              <a:rPr lang="ar-TN" dirty="0" smtClean="0">
                <a:solidFill>
                  <a:srgbClr val="000000"/>
                </a:solidFill>
              </a:rPr>
              <a:t> صناديق الضمان</a:t>
            </a: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37893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83588" y="6324600"/>
            <a:ext cx="47307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D56DDB2-427D-479F-BCB6-20C2FF5D45F6}" type="slidenum">
              <a:rPr lang="fr-FR"/>
              <a:pPr/>
              <a:t>22</a:t>
            </a:fld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36525" y="453112"/>
            <a:ext cx="8720138" cy="1596914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just" rtl="1"/>
            <a:r>
              <a:rPr lang="ar-TN" sz="3200" dirty="0" smtClean="0"/>
              <a:t>مساهمة جزافية من الصندوق الوطني للتأمين على المرض بعنوان الخدمات </a:t>
            </a:r>
            <a:r>
              <a:rPr lang="ar-TN" sz="3200" dirty="0" err="1" smtClean="0"/>
              <a:t>المسداة</a:t>
            </a:r>
            <a:r>
              <a:rPr lang="ar-TN" sz="3200" dirty="0" smtClean="0"/>
              <a:t> من قبل الهياكل  الصحية العمومية بالخط الأول </a:t>
            </a:r>
            <a:r>
              <a:rPr lang="ar-TN" sz="2400" dirty="0" smtClean="0"/>
              <a:t>(مراكز الصحة الأساسية والمستشفيات المحلية) </a:t>
            </a:r>
            <a:r>
              <a:rPr lang="ar-TN" sz="3200" dirty="0" smtClean="0"/>
              <a:t>لفائدة المضمونين الاجتماعيين.</a:t>
            </a:r>
            <a:endParaRPr lang="fr-FR" sz="3200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36525" y="2050025"/>
          <a:ext cx="8675689" cy="4179328"/>
        </p:xfrm>
        <a:graphic>
          <a:graphicData uri="http://schemas.openxmlformats.org/drawingml/2006/table">
            <a:tbl>
              <a:tblPr/>
              <a:tblGrid>
                <a:gridCol w="1226791"/>
                <a:gridCol w="1044276"/>
                <a:gridCol w="1183237"/>
                <a:gridCol w="1062943"/>
                <a:gridCol w="1044276"/>
                <a:gridCol w="1163535"/>
                <a:gridCol w="1184275"/>
                <a:gridCol w="766356"/>
              </a:tblGrid>
              <a:tr h="548344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سنة الاستخلاص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المجموع</a:t>
                      </a:r>
                      <a:endParaRPr lang="fr-FR" sz="1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2020</a:t>
                      </a:r>
                      <a:endParaRPr lang="fr-FR" sz="1600" u="sng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 </a:t>
                      </a:r>
                      <a:endParaRPr lang="fr-FR" sz="1600" u="sng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endParaRPr lang="fr-FR" sz="1600" u="sng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2016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16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سنة الاستحقاق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000">
                          <a:latin typeface="Times New Roman"/>
                          <a:ea typeface="Calibri"/>
                          <a:cs typeface="Arial"/>
                        </a:rPr>
                        <a:t>73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14.5 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2015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85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2.5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2016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50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50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ar-TN" sz="2000" b="1" dirty="0" smtClean="0">
                          <a:latin typeface="Calibri"/>
                          <a:ea typeface="Times New Roman"/>
                          <a:cs typeface="Arial"/>
                        </a:rPr>
                        <a:t>87.5</a:t>
                      </a:r>
                      <a:endParaRPr lang="fr-FR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ar-TN" sz="2000" b="1" dirty="0" smtClean="0">
                          <a:latin typeface="Calibri"/>
                          <a:ea typeface="Times New Roman"/>
                          <a:cs typeface="Arial"/>
                        </a:rPr>
                        <a:t>87.5</a:t>
                      </a:r>
                      <a:endParaRPr lang="fr-FR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2020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dirty="0">
                          <a:latin typeface="Calibri"/>
                          <a:ea typeface="Calibri"/>
                          <a:cs typeface="Times New Roman"/>
                        </a:rPr>
                        <a:t>87.5 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dirty="0">
                          <a:latin typeface="Calibri"/>
                          <a:ea typeface="Calibri"/>
                          <a:cs typeface="Times New Roman"/>
                        </a:rPr>
                        <a:t>308 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dirty="0">
                          <a:latin typeface="Calibri"/>
                          <a:ea typeface="Calibri"/>
                          <a:cs typeface="Times New Roman"/>
                        </a:rPr>
                        <a:t>2.5 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dirty="0">
                          <a:latin typeface="Calibri"/>
                          <a:ea typeface="Calibri"/>
                          <a:cs typeface="Times New Roman"/>
                        </a:rPr>
                        <a:t>14.5 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TN" sz="2000" b="1" u="sng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المجموع </a:t>
                      </a:r>
                      <a:endParaRPr lang="fr-FR" sz="1600" u="sng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fr-FR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452438"/>
          <a:ext cx="8961436" cy="625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482"/>
                <a:gridCol w="1269936"/>
                <a:gridCol w="1269936"/>
                <a:gridCol w="1269936"/>
                <a:gridCol w="1002277"/>
                <a:gridCol w="2722869"/>
              </a:tblGrid>
              <a:tr h="986222">
                <a:tc gridSpan="3">
                  <a:txBody>
                    <a:bodyPr/>
                    <a:lstStyle/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2019</a:t>
                      </a: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 ق م     موفى سبتمبر    ق</a:t>
                      </a:r>
                      <a:r>
                        <a:rPr lang="ar-TN" sz="2400" u="sng" baseline="0" dirty="0" smtClean="0">
                          <a:solidFill>
                            <a:srgbClr val="FF0000"/>
                          </a:solidFill>
                        </a:rPr>
                        <a:t> م ت     </a:t>
                      </a:r>
                      <a:endParaRPr lang="fr-FR" sz="2400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3348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676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676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390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384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222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البنك</a:t>
                      </a:r>
                      <a:r>
                        <a:rPr lang="ar-TN" sz="2400" baseline="0" dirty="0" smtClean="0"/>
                        <a:t> المركزي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447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75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390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111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18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المؤسسة التونسية للأنشطة البترولية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ديوان الطيران المدني والمطارات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ديوان البحرية التجارية والمواني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50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 صندوق الودائع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 البنوك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56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34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شركات أخرى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1246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836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879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632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261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b="1" dirty="0" smtClean="0"/>
                        <a:t>المجموع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عائدات المساهمات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8750" y="648928"/>
          <a:ext cx="8699500" cy="5423261"/>
        </p:xfrm>
        <a:graphic>
          <a:graphicData uri="http://schemas.openxmlformats.org/drawingml/2006/table">
            <a:tbl>
              <a:tblPr rtl="1"/>
              <a:tblGrid>
                <a:gridCol w="2773362"/>
                <a:gridCol w="930275"/>
                <a:gridCol w="890588"/>
                <a:gridCol w="949325"/>
                <a:gridCol w="903287"/>
                <a:gridCol w="1125538"/>
                <a:gridCol w="1127125"/>
              </a:tblGrid>
              <a:tr h="300224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2015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2016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2017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2018</a:t>
                      </a:r>
                    </a:p>
                  </a:txBody>
                  <a:tcPr marL="724" marR="724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2019</a:t>
                      </a:r>
                    </a:p>
                  </a:txBody>
                  <a:tcPr marL="724" marR="724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21592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ق م </a:t>
                      </a:r>
                    </a:p>
                  </a:txBody>
                  <a:tcPr marL="724" marR="724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التحيين</a:t>
                      </a:r>
                    </a:p>
                  </a:txBody>
                  <a:tcPr marL="724" marR="724" marT="724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عائدات المساهمات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429,6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446,8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261,8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631,5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879,0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1246,0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مداخيل عبور الغاز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38,4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293,0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555,1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605,4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515,0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415,0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مداخيل تسويق المحروقات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609,5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635,0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624,0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605,0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إستخلاص القروض 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156,6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188,0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206,8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275,6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210,0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220,0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الأصل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123,6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150,7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163,6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215,0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الفائدة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33,0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37,3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43,2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60,6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50,0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دفوعات صناديق الضمان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33,0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37,3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43,2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307,8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87,5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87,5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الهبات الخارجية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292,0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129,6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186,9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236,3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190,0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781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مداخيل المصادرة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145,0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137,0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390,0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390,0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مداخيل أخرى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470,4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1318,5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696,6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610,4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783,5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773,5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781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المداخيل غير الجبائية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1640,0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2543,2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2704,9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3439,0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3639,0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3927,0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55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724" marR="724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-2,8%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55,1%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6,4%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27,1%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4,1%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14,2%</a:t>
                      </a:r>
                    </a:p>
                  </a:txBody>
                  <a:tcPr marL="724" marR="72000" marT="72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2019(10)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3798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199120" y="6324600"/>
            <a:ext cx="657543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3809B66-FCFF-46D5-AE5C-B55A28B8B4EA}" type="slidenum">
              <a:rPr lang="fr-FR"/>
              <a:pPr/>
              <a:t>25</a:t>
            </a:fld>
            <a:endParaRPr lang="fr-FR" dirty="0"/>
          </a:p>
        </p:txBody>
      </p:sp>
      <p:sp>
        <p:nvSpPr>
          <p:cNvPr id="10" name="TextBox 12"/>
          <p:cNvSpPr txBox="1"/>
          <p:nvPr>
            <p:custDataLst>
              <p:tags r:id="rId1"/>
            </p:custDataLst>
          </p:nvPr>
        </p:nvSpPr>
        <p:spPr bwMode="gray">
          <a:xfrm>
            <a:off x="180975" y="4770438"/>
            <a:ext cx="8675688" cy="1381125"/>
          </a:xfrm>
          <a:prstGeom prst="rect">
            <a:avLst/>
          </a:prstGeom>
          <a:ln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just" rtl="1">
              <a:defRPr/>
            </a:pP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زيادة في نفقات التنمية بـ 100 م د </a:t>
            </a:r>
            <a:r>
              <a:rPr lang="ar-T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لتبلغ 6250 </a:t>
            </a:r>
            <a:r>
              <a:rPr lang="ar-TN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د</a:t>
            </a:r>
            <a:r>
              <a:rPr lang="ar-T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مقابل 5944 </a:t>
            </a:r>
            <a:r>
              <a:rPr lang="ar-TN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T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د سنة 2018.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TextBox 12"/>
          <p:cNvSpPr txBox="1"/>
          <p:nvPr>
            <p:custDataLst>
              <p:tags r:id="rId2"/>
            </p:custDataLst>
          </p:nvPr>
        </p:nvSpPr>
        <p:spPr bwMode="gray">
          <a:xfrm>
            <a:off x="5980947" y="453112"/>
            <a:ext cx="2875716" cy="461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 rtl="1">
              <a:defRPr/>
            </a:pPr>
            <a:r>
              <a:rPr lang="ar-TN" sz="2800" b="1" dirty="0" smtClean="0">
                <a:solidFill>
                  <a:srgbClr val="FF0000"/>
                </a:solidFill>
              </a:rPr>
              <a:t>على </a:t>
            </a:r>
            <a:r>
              <a:rPr lang="ar-TN" sz="2800" b="1" dirty="0">
                <a:solidFill>
                  <a:srgbClr val="FF0000"/>
                </a:solidFill>
              </a:rPr>
              <a:t>مستوى </a:t>
            </a:r>
            <a:r>
              <a:rPr lang="ar-TN" sz="2800" b="1" dirty="0" smtClean="0">
                <a:solidFill>
                  <a:srgbClr val="FF0000"/>
                </a:solidFill>
              </a:rPr>
              <a:t>النفقات :  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>
            <p:custDataLst>
              <p:tags r:id="rId3"/>
            </p:custDataLst>
          </p:nvPr>
        </p:nvSpPr>
        <p:spPr bwMode="gray">
          <a:xfrm>
            <a:off x="0" y="914281"/>
            <a:ext cx="8856663" cy="3635494"/>
          </a:xfrm>
          <a:prstGeom prst="rect">
            <a:avLst/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defTabSz="893763"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192088" indent="-190500" defTabSz="893763">
              <a:buClr>
                <a:schemeClr val="tx2"/>
              </a:buClr>
              <a:buSzPct val="125000"/>
              <a:buFont typeface="Arial" panose="020B0604020202020204" pitchFamily="34" charset="0"/>
              <a:buChar char="▪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455613" indent="-260350" defTabSz="893763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612775" indent="-153988" defTabSz="89376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749300" indent="-128588" defTabSz="893763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206500" indent="-128588" defTabSz="89376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1663700" indent="-128588" defTabSz="89376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120900" indent="-128588" defTabSz="89376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578100" indent="-128588" defTabSz="89376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rtl="1" eaLnBrk="1" hangingPunct="1">
              <a:buFontTx/>
              <a:buNone/>
              <a:defRPr/>
            </a:pPr>
            <a:r>
              <a:rPr lang="ar-TN" sz="2800" b="1" dirty="0" smtClean="0">
                <a:solidFill>
                  <a:srgbClr val="FF0000"/>
                </a:solidFill>
              </a:rPr>
              <a:t>نفقات التصرف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يتوقع أن تبلغ </a:t>
            </a:r>
            <a:r>
              <a:rPr lang="fr-FR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26897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م د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مقابل 25284 م د بقانون المالية أي </a:t>
            </a:r>
            <a:r>
              <a:rPr lang="ar-TN" sz="2800" dirty="0" smtClean="0">
                <a:cs typeface="Arial" panose="020B0604020202020204" pitchFamily="34" charset="0"/>
              </a:rPr>
              <a:t>بزيادة </a:t>
            </a:r>
            <a:r>
              <a:rPr lang="ar-TN" sz="2800" b="1" dirty="0" smtClean="0">
                <a:cs typeface="Arial" panose="020B0604020202020204" pitchFamily="34" charset="0"/>
              </a:rPr>
              <a:t>(+</a:t>
            </a:r>
            <a:r>
              <a:rPr lang="fr-FR" sz="2800" b="1" dirty="0" smtClean="0">
                <a:cs typeface="Arial" panose="020B0604020202020204" pitchFamily="34" charset="0"/>
              </a:rPr>
              <a:t>1613</a:t>
            </a:r>
            <a:r>
              <a:rPr lang="ar-TN" sz="2800" b="1" dirty="0" smtClean="0">
                <a:cs typeface="Arial" panose="020B0604020202020204" pitchFamily="34" charset="0"/>
              </a:rPr>
              <a:t> م د)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ناتجة أساسا عن:</a:t>
            </a:r>
          </a:p>
          <a:p>
            <a:pPr algn="just" rtl="1" eaLnBrk="1" hangingPunct="1">
              <a:buFontTx/>
              <a:buNone/>
              <a:defRPr/>
            </a:pPr>
            <a:endParaRPr lang="ar-TN" sz="11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rtl="1" eaLnBrk="1" hangingPunct="1">
              <a:defRPr/>
            </a:pPr>
            <a:r>
              <a:rPr lang="ar-TN" sz="2800" dirty="0" smtClean="0">
                <a:cs typeface="Arial" panose="020B0604020202020204" pitchFamily="34" charset="0"/>
              </a:rPr>
              <a:t>زيادة</a:t>
            </a:r>
            <a:r>
              <a:rPr lang="ar-TN" sz="2800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نفقات </a:t>
            </a:r>
            <a:r>
              <a:rPr lang="ar-TN" sz="2800" dirty="0" smtClean="0">
                <a:solidFill>
                  <a:srgbClr val="FF0000"/>
                </a:solidFill>
                <a:cs typeface="Arial" panose="020B0604020202020204" pitchFamily="34" charset="0"/>
              </a:rPr>
              <a:t>ا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لأجور </a:t>
            </a:r>
            <a:r>
              <a:rPr lang="ar-TN" sz="28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بـ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649 </a:t>
            </a:r>
            <a:r>
              <a:rPr lang="ar-TN" sz="28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د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لتبلغ</a:t>
            </a:r>
            <a:r>
              <a:rPr lang="ar-TN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 17165 </a:t>
            </a:r>
            <a:r>
              <a:rPr lang="ar-TN" sz="2800" b="1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م</a:t>
            </a:r>
            <a:r>
              <a:rPr lang="ar-TN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د أي ما يعادل 14.9%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من الناتج الإجمالي المحلي.</a:t>
            </a:r>
          </a:p>
          <a:p>
            <a:pPr algn="just" rtl="1" eaLnBrk="1" hangingPunct="1">
              <a:defRPr/>
            </a:pPr>
            <a:r>
              <a:rPr lang="ar-TN" sz="2800" dirty="0" smtClean="0">
                <a:cs typeface="Arial" panose="020B0604020202020204" pitchFamily="34" charset="0"/>
              </a:rPr>
              <a:t>زيادة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التدخلات دون الدعم بـ 376 م د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لتبلغ</a:t>
            </a:r>
            <a:r>
              <a:rPr lang="ar-TN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ar-TN" sz="2800" b="1" dirty="0" smtClean="0">
                <a:solidFill>
                  <a:schemeClr val="accent3"/>
                </a:solidFill>
                <a:cs typeface="Arial" panose="020B0604020202020204" pitchFamily="34" charset="0"/>
              </a:rPr>
              <a:t>3046 م د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مقابل 2670 م د مقدرة.</a:t>
            </a:r>
            <a:endParaRPr lang="ar-TN" sz="2800" b="1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rtl="1" eaLnBrk="1" hangingPunct="1">
              <a:defRPr/>
            </a:pPr>
            <a:r>
              <a:rPr lang="ar-TN" sz="2800" dirty="0" smtClean="0">
                <a:cs typeface="Arial" panose="020B0604020202020204" pitchFamily="34" charset="0"/>
              </a:rPr>
              <a:t>زيادة 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في</a:t>
            </a:r>
            <a:r>
              <a:rPr lang="ar-TN" sz="2800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دعم المحروقات </a:t>
            </a:r>
            <a:r>
              <a:rPr lang="ar-TN" sz="28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بـ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438 </a:t>
            </a:r>
            <a:r>
              <a:rPr lang="ar-TN" sz="28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د 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لتبلغ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2538 </a:t>
            </a:r>
            <a:r>
              <a:rPr lang="ar-TN" sz="28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د</a:t>
            </a:r>
            <a:r>
              <a:rPr lang="ar-TN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2019(11)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>
              <a:ea typeface="+mn-ea"/>
            </a:endParaRPr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6869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61363" y="6324600"/>
            <a:ext cx="49530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EFD7AE1-95B5-487E-A840-4B9A4CACD28F}" type="slidenum">
              <a:rPr lang="fr-FR" altLang="ar-TN"/>
              <a:pPr/>
              <a:t>26</a:t>
            </a:fld>
            <a:endParaRPr lang="fr-FR" altLang="ar-TN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2019(12)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357188" y="754063"/>
          <a:ext cx="7793037" cy="4972045"/>
        </p:xfrm>
        <a:graphic>
          <a:graphicData uri="http://schemas.openxmlformats.org/drawingml/2006/table">
            <a:tbl>
              <a:tblPr rtl="1"/>
              <a:tblGrid>
                <a:gridCol w="1801277"/>
                <a:gridCol w="1000706"/>
                <a:gridCol w="938172"/>
                <a:gridCol w="1026544"/>
                <a:gridCol w="937336"/>
                <a:gridCol w="937336"/>
                <a:gridCol w="1151666"/>
              </a:tblGrid>
              <a:tr h="320624"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483309"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موفى سبتمبر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نتائج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ق م     (1)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موفى سبتمبر 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التحيين   (2)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الفارق (2)-(1) 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الأجور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11078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14776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16516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12567,8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17165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649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وسائل المصالح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731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920,5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8,7%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26,0%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20,2%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التدخلات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4557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7694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7020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5519,4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7834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الدعم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2894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3869,6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4788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المواد الأساسية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1074,5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1368,3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المحروقات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1435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2538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438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النقل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384,5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401,3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تدخلات دون الدعم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1663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2794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2670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3046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376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النفقات الطارئة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444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نفقات التصرف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16365,7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23680,0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25284,0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19007,7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26897,0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1613,0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624"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13,7%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10,5%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6,1%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16,1%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13,6%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 fontAlgn="ctr"/>
                      <a:r>
                        <a:rPr lang="ar-TN" sz="1400" b="0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5" marR="72006" marT="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44475" y="752168"/>
          <a:ext cx="8396288" cy="5207008"/>
        </p:xfrm>
        <a:graphic>
          <a:graphicData uri="http://schemas.openxmlformats.org/drawingml/2006/table">
            <a:tbl>
              <a:tblPr rtl="1"/>
              <a:tblGrid>
                <a:gridCol w="2005013"/>
                <a:gridCol w="1114425"/>
                <a:gridCol w="1112837"/>
                <a:gridCol w="1114425"/>
                <a:gridCol w="1044575"/>
                <a:gridCol w="965200"/>
                <a:gridCol w="1039813"/>
              </a:tblGrid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695" marT="695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2015</a:t>
                      </a:r>
                    </a:p>
                  </a:txBody>
                  <a:tcPr marL="695" marR="695" marT="69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2016</a:t>
                      </a:r>
                    </a:p>
                  </a:txBody>
                  <a:tcPr marL="695" marR="695" marT="69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2017</a:t>
                      </a:r>
                    </a:p>
                  </a:txBody>
                  <a:tcPr marL="695" marR="695" marT="69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2018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2019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695" marT="695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نتائج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 ق م    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التحيين  </a:t>
                      </a:r>
                    </a:p>
                  </a:txBody>
                  <a:tcPr marL="695" marR="695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الأجور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11581,4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13163,9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14352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14776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16516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17165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9,9%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13,7%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9,0%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3,0%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11,5%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16,2%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وسائل المصالح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1046,2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1077,9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1113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1210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1254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1454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11,0%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3,0%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3,3%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8,7%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9,0%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20,2%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التدخلات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4600,1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4178,6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5967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7694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7020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7834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-20,7%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-9,2%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42,8%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28,9%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-5,3%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1,8%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الدعم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2882,9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2220,7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3492,2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4900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4350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4788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        المواد الأساسية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1549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1580,7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1494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1800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1800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        المحروقات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918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197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1550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2700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2100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2538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         النقل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415,9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443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448,2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450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   تدخلات دون الدعم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1717,2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1957,9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2474,8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2794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2670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3046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النفقات الطارئة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494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444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نفقات التصرف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17227,7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18420,4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21432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23680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25284,0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26897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 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-0,3%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6,9%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16,3%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10,5%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6,1%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buClr>
                          <a:schemeClr val="tx2"/>
                        </a:buClr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912813"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912813">
                        <a:buClr>
                          <a:schemeClr val="tx2"/>
                        </a:buClr>
                        <a:buSzPct val="120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912813"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912813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9000"/>
                        <a:buFont typeface="Arial" panose="020B0604020202020204" pitchFamily="34" charset="0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r" defTabSz="912813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TN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PGothic" panose="020B0600070205080204" pitchFamily="34" charset="-128"/>
                        </a:rPr>
                        <a:t>13,6%</a:t>
                      </a:r>
                    </a:p>
                  </a:txBody>
                  <a:tcPr marL="695" marR="72000" marT="69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2019(13)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2019(11)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7893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83588" y="6324600"/>
            <a:ext cx="47307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D56DDB2-427D-479F-BCB6-20C2FF5D45F6}" type="slidenum">
              <a:rPr lang="fr-FR"/>
              <a:pPr/>
              <a:t>28</a:t>
            </a:fld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36525" y="1022350"/>
            <a:ext cx="8720138" cy="4169082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just" rtl="1">
              <a:lnSpc>
                <a:spcPct val="150000"/>
              </a:lnSpc>
              <a:defRPr/>
            </a:pPr>
            <a:r>
              <a:rPr lang="ar-TN" sz="2800" b="1" dirty="0" smtClean="0">
                <a:solidFill>
                  <a:schemeClr val="tx1"/>
                </a:solidFill>
              </a:rPr>
              <a:t>من المتوقع أن تبلغ </a:t>
            </a:r>
            <a:r>
              <a:rPr lang="ar-TN" sz="2800" b="1" dirty="0" smtClean="0">
                <a:solidFill>
                  <a:srgbClr val="FF0000"/>
                </a:solidFill>
              </a:rPr>
              <a:t>خدمة </a:t>
            </a:r>
            <a:r>
              <a:rPr lang="ar-TN" sz="2800" b="1" dirty="0">
                <a:solidFill>
                  <a:srgbClr val="FF0000"/>
                </a:solidFill>
              </a:rPr>
              <a:t>الدين العمومي لسنة </a:t>
            </a:r>
            <a:r>
              <a:rPr lang="ar-TN" sz="2800" b="1" dirty="0" smtClean="0">
                <a:solidFill>
                  <a:srgbClr val="FF0000"/>
                </a:solidFill>
              </a:rPr>
              <a:t>2019 </a:t>
            </a:r>
            <a:r>
              <a:rPr lang="ar-TN" sz="2800" dirty="0" smtClean="0">
                <a:solidFill>
                  <a:schemeClr val="tx1"/>
                </a:solidFill>
              </a:rPr>
              <a:t>ما قيمته </a:t>
            </a:r>
            <a:r>
              <a:rPr lang="ar-TN" sz="2800" b="1" dirty="0" smtClean="0">
                <a:solidFill>
                  <a:srgbClr val="FF0000"/>
                </a:solidFill>
              </a:rPr>
              <a:t>9874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 smtClean="0">
                <a:solidFill>
                  <a:schemeClr val="tx1"/>
                </a:solidFill>
              </a:rPr>
              <a:t>مقابل 9307 </a:t>
            </a:r>
            <a:r>
              <a:rPr lang="ar-TN" sz="2800" dirty="0">
                <a:solidFill>
                  <a:schemeClr val="tx1"/>
                </a:solidFill>
              </a:rPr>
              <a:t>م د مقدرة بقانون المالية الأصلي تتوزع كما يلي:</a:t>
            </a:r>
          </a:p>
          <a:p>
            <a:pPr marL="800100" lvl="1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b="1" dirty="0">
                <a:solidFill>
                  <a:schemeClr val="tx1"/>
                </a:solidFill>
              </a:rPr>
              <a:t>أصل الدين العمومي</a:t>
            </a:r>
            <a:r>
              <a:rPr lang="ar-TN" sz="2800" dirty="0">
                <a:solidFill>
                  <a:schemeClr val="tx1"/>
                </a:solidFill>
              </a:rPr>
              <a:t>: </a:t>
            </a:r>
            <a:r>
              <a:rPr lang="ar-TN" sz="2800" b="1" dirty="0" smtClean="0">
                <a:solidFill>
                  <a:srgbClr val="FF0000"/>
                </a:solidFill>
              </a:rPr>
              <a:t>6621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>
                <a:solidFill>
                  <a:schemeClr val="tx1"/>
                </a:solidFill>
              </a:rPr>
              <a:t>مقابل </a:t>
            </a:r>
            <a:r>
              <a:rPr lang="ar-TN" sz="2800" dirty="0" smtClean="0">
                <a:solidFill>
                  <a:schemeClr val="tx1"/>
                </a:solidFill>
              </a:rPr>
              <a:t>6170 </a:t>
            </a:r>
            <a:r>
              <a:rPr lang="ar-TN" sz="2800" dirty="0">
                <a:solidFill>
                  <a:schemeClr val="tx1"/>
                </a:solidFill>
              </a:rPr>
              <a:t>م د مقدرة أوليا.</a:t>
            </a:r>
          </a:p>
          <a:p>
            <a:pPr marL="800100" lvl="1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b="1" dirty="0">
                <a:solidFill>
                  <a:schemeClr val="tx1"/>
                </a:solidFill>
              </a:rPr>
              <a:t>فائدة الدين العمومي</a:t>
            </a:r>
            <a:r>
              <a:rPr lang="ar-TN" sz="2800" dirty="0">
                <a:solidFill>
                  <a:schemeClr val="tx1"/>
                </a:solidFill>
              </a:rPr>
              <a:t>: </a:t>
            </a:r>
            <a:r>
              <a:rPr lang="ar-TN" sz="2800" b="1" dirty="0" smtClean="0">
                <a:solidFill>
                  <a:srgbClr val="FF0000"/>
                </a:solidFill>
              </a:rPr>
              <a:t>3253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>
                <a:solidFill>
                  <a:schemeClr val="tx1"/>
                </a:solidFill>
              </a:rPr>
              <a:t>مقابل </a:t>
            </a:r>
            <a:r>
              <a:rPr lang="ar-TN" sz="2800" dirty="0" smtClean="0">
                <a:solidFill>
                  <a:schemeClr val="tx1"/>
                </a:solidFill>
              </a:rPr>
              <a:t>3137 </a:t>
            </a:r>
            <a:r>
              <a:rPr lang="ar-TN" sz="2800" dirty="0">
                <a:solidFill>
                  <a:schemeClr val="tx1"/>
                </a:solidFill>
              </a:rPr>
              <a:t>م د مقدرة أوليا.</a:t>
            </a:r>
            <a:endParaRPr lang="ar-TN" sz="2800" dirty="0">
              <a:solidFill>
                <a:schemeClr val="tx1"/>
              </a:solidFill>
              <a:cs typeface="Arabic Transparent" pitchFamily="2" charset="-7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571500" indent="-571500" defTabSz="893763">
              <a:buFont typeface="+mj-lt"/>
              <a:buAutoNum type="romanUcPeriod" startAt="2"/>
              <a:tabLst>
                <a:tab pos="268288" algn="l"/>
              </a:tabLst>
              <a:defRPr/>
            </a:pPr>
            <a:r>
              <a:rPr lang="ar-TN" dirty="0" err="1" smtClean="0">
                <a:solidFill>
                  <a:schemeClr val="bg1"/>
                </a:solidFill>
                <a:ea typeface="+mj-ea"/>
              </a:rPr>
              <a:t>تحيين</a:t>
            </a:r>
            <a:r>
              <a:rPr lang="ar-TN" dirty="0" smtClean="0">
                <a:solidFill>
                  <a:schemeClr val="bg1"/>
                </a:solidFill>
                <a:ea typeface="+mj-ea"/>
              </a:rPr>
              <a:t> الفرضيات: نسبة النمو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17414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31115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9E607C7-2819-4D32-AB2C-07418C68FE73}" type="slidenum">
              <a:rPr lang="fr-FR"/>
              <a:pPr/>
              <a:t>2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6151" y="434061"/>
            <a:ext cx="8715737" cy="5890539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342900" indent="-342900" algn="just" rtl="1">
              <a:defRPr/>
            </a:pPr>
            <a:r>
              <a:rPr lang="ar-T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ar-TN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ضعف نمو الناتج المحلي الإجمالي </a:t>
            </a: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(1.4</a:t>
            </a:r>
            <a:r>
              <a:rPr lang="fr-FR" sz="3200" b="1" dirty="0" smtClean="0"/>
              <a:t> %</a:t>
            </a: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مقابل 3.1</a:t>
            </a:r>
            <a:r>
              <a:rPr lang="fr-FR" sz="3200" b="1" dirty="0" smtClean="0"/>
              <a:t> %</a:t>
            </a: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مبرمجة</a:t>
            </a:r>
            <a:r>
              <a:rPr lang="ar-TN" sz="3200" b="1" dirty="0" smtClean="0"/>
              <a:t>)</a:t>
            </a: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بالرغم من تأكد </a:t>
            </a:r>
            <a:r>
              <a:rPr lang="ar-TN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انتعاشة القطاع السياحي وتسجيل </a:t>
            </a:r>
            <a:r>
              <a:rPr lang="ar-TN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إرتفاع</a:t>
            </a:r>
            <a:r>
              <a:rPr lang="ar-TN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هام في </a:t>
            </a:r>
            <a:r>
              <a:rPr lang="ar-TN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صابة</a:t>
            </a:r>
            <a:r>
              <a:rPr lang="ar-TN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الحبوب،</a:t>
            </a: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وذلك بسبب خاصة :</a:t>
            </a:r>
          </a:p>
          <a:p>
            <a:pPr marL="342900" indent="-342900" algn="just" rtl="1">
              <a:defRPr/>
            </a:pPr>
            <a:endParaRPr lang="ar-TN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rtl="1">
              <a:buFontTx/>
              <a:buChar char="-"/>
              <a:defRPr/>
            </a:pPr>
            <a:r>
              <a:rPr lang="ar-TN" sz="3200" b="1" dirty="0" smtClean="0"/>
              <a:t>تراجع قطاع الصناعات المعملية</a:t>
            </a:r>
            <a:r>
              <a:rPr lang="ar-TN" sz="3200" dirty="0" smtClean="0"/>
              <a:t> نتيجة خاصة </a:t>
            </a:r>
            <a:r>
              <a:rPr lang="ar-TN" sz="3200" dirty="0" err="1" smtClean="0"/>
              <a:t>لإنخفاض</a:t>
            </a:r>
            <a:r>
              <a:rPr lang="ar-TN" sz="3200" dirty="0" smtClean="0"/>
              <a:t> الطلب الخارجي الموجه لتونس كما يتبين من </a:t>
            </a:r>
            <a:r>
              <a:rPr lang="ar-TN" sz="3200" dirty="0" err="1" smtClean="0"/>
              <a:t>إنخفاض</a:t>
            </a:r>
            <a:r>
              <a:rPr lang="ar-TN" sz="3200" dirty="0" smtClean="0"/>
              <a:t> صادرات الصناعات </a:t>
            </a:r>
            <a:r>
              <a:rPr lang="ar-TN" sz="3200" dirty="0" err="1" smtClean="0"/>
              <a:t>المكانيكية</a:t>
            </a:r>
            <a:r>
              <a:rPr lang="ar-TN" sz="3200" dirty="0" smtClean="0"/>
              <a:t> والكهربائية وصادرات النسيج والملابس، نتيجة تراجع نسبة النمو لدى أهم شركاء تونس (</a:t>
            </a:r>
            <a:r>
              <a:rPr lang="ar-TN" sz="3200" b="1" dirty="0" smtClean="0"/>
              <a:t>ألمانيا مثلا </a:t>
            </a:r>
            <a:r>
              <a:rPr lang="ar-TN" sz="3200" dirty="0" smtClean="0"/>
              <a:t>تم </a:t>
            </a:r>
            <a:r>
              <a:rPr lang="ar-TN" sz="3200" dirty="0" err="1" smtClean="0"/>
              <a:t>تحيين</a:t>
            </a:r>
            <a:r>
              <a:rPr lang="ar-TN" sz="3200" dirty="0" smtClean="0"/>
              <a:t> نسبة النمو لسنة 2019 إلى </a:t>
            </a:r>
            <a:r>
              <a:rPr lang="ar-TN" sz="3200" b="1" dirty="0" smtClean="0"/>
              <a:t>0.7</a:t>
            </a:r>
            <a:r>
              <a:rPr lang="fr-FR" sz="3200" b="1" dirty="0" smtClean="0"/>
              <a:t> %</a:t>
            </a:r>
            <a:r>
              <a:rPr lang="ar-TN" sz="3200" b="1" dirty="0" smtClean="0"/>
              <a:t> </a:t>
            </a:r>
            <a:r>
              <a:rPr lang="ar-TN" sz="3200" dirty="0" smtClean="0"/>
              <a:t>مقابل</a:t>
            </a:r>
            <a:r>
              <a:rPr lang="ar-TN" sz="3200" b="1" dirty="0" smtClean="0"/>
              <a:t> 1.9</a:t>
            </a:r>
            <a:r>
              <a:rPr lang="fr-FR" sz="3200" b="1" dirty="0" smtClean="0"/>
              <a:t> %</a:t>
            </a:r>
            <a:r>
              <a:rPr lang="ar-TN" sz="3200" b="1" dirty="0" smtClean="0"/>
              <a:t> </a:t>
            </a:r>
            <a:r>
              <a:rPr lang="ar-TN" sz="3200" dirty="0" smtClean="0"/>
              <a:t>كانت مبرمجة). </a:t>
            </a:r>
          </a:p>
          <a:p>
            <a:pPr marL="342900" indent="-342900" algn="just" rtl="1">
              <a:buFontTx/>
              <a:buChar char="-"/>
              <a:defRPr/>
            </a:pPr>
            <a:endParaRPr lang="ar-TN" sz="1400" dirty="0" smtClean="0"/>
          </a:p>
          <a:p>
            <a:pPr marL="342900" indent="-342900" algn="just" rtl="1">
              <a:buFontTx/>
              <a:buChar char="-"/>
              <a:defRPr/>
            </a:pPr>
            <a:r>
              <a:rPr lang="ar-T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عدم تحقيق الأهداف المرسومة لقطاع المحروقات </a:t>
            </a:r>
            <a:r>
              <a:rPr lang="ar-T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تبعا لتأخر حقل </a:t>
            </a:r>
            <a:r>
              <a:rPr lang="ar-TN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نوارة</a:t>
            </a:r>
            <a:r>
              <a:rPr lang="ar-T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2019(14)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9941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AD922E34-D1D3-43C9-B3AF-E9C651BDC1F0}" type="slidenum">
              <a:rPr lang="fr-FR"/>
              <a:pPr/>
              <a:t>29</a:t>
            </a:fld>
            <a:endParaRPr lang="fr-FR"/>
          </a:p>
        </p:txBody>
      </p:sp>
      <p:sp>
        <p:nvSpPr>
          <p:cNvPr id="39942" name="Rectangle 9"/>
          <p:cNvSpPr>
            <a:spLocks noChangeArrowheads="1"/>
          </p:cNvSpPr>
          <p:nvPr/>
        </p:nvSpPr>
        <p:spPr bwMode="auto">
          <a:xfrm>
            <a:off x="2327258" y="603250"/>
            <a:ext cx="5549917" cy="579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Symbol" pitchFamily="18" charset="2"/>
              <a:buChar char=""/>
            </a:pPr>
            <a:r>
              <a:rPr lang="ar-TN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TN" sz="2400" b="1" dirty="0" smtClean="0">
                <a:latin typeface="Times New Roman" pitchFamily="18" charset="0"/>
                <a:cs typeface="Times New Roman" pitchFamily="18" charset="0"/>
              </a:rPr>
              <a:t>وعلى </a:t>
            </a:r>
            <a:r>
              <a:rPr lang="ar-TN" sz="2400" b="1" dirty="0">
                <a:latin typeface="Times New Roman" pitchFamily="18" charset="0"/>
                <a:cs typeface="Times New Roman" pitchFamily="18" charset="0"/>
              </a:rPr>
              <a:t>هذا الأساس تم تحيين توازن </a:t>
            </a:r>
            <a:r>
              <a:rPr lang="ar-TN" sz="24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ar-TN" sz="2400" b="1" dirty="0">
                <a:latin typeface="Times New Roman" pitchFamily="18" charset="0"/>
                <a:cs typeface="Times New Roman" pitchFamily="18" charset="0"/>
              </a:rPr>
              <a:t>كما يلي</a:t>
            </a:r>
            <a:r>
              <a:rPr lang="ar-TN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80975" y="3090440"/>
            <a:ext cx="8572500" cy="1481559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285750" indent="-285750" algn="just" rtl="1">
              <a:buFont typeface="Arial" panose="020B0604020202020204" pitchFamily="34" charset="0"/>
              <a:buChar char="•"/>
              <a:defRPr/>
            </a:pPr>
            <a:r>
              <a:rPr lang="ar-TN" sz="2800" b="1" dirty="0" smtClean="0">
                <a:solidFill>
                  <a:srgbClr val="FF0000"/>
                </a:solidFill>
              </a:rPr>
              <a:t>من المنتظر أن يبلغ عجز </a:t>
            </a:r>
            <a:r>
              <a:rPr lang="ar-TN" sz="2800" b="1" dirty="0">
                <a:solidFill>
                  <a:srgbClr val="FF0000"/>
                </a:solidFill>
              </a:rPr>
              <a:t>ميزانية الدولة </a:t>
            </a:r>
            <a:r>
              <a:rPr lang="ar-TN" sz="2800" b="1" dirty="0" smtClean="0">
                <a:solidFill>
                  <a:schemeClr val="accent1"/>
                </a:solidFill>
                <a:cs typeface="Arial" pitchFamily="34" charset="0"/>
              </a:rPr>
              <a:t>4071 م </a:t>
            </a:r>
            <a:r>
              <a:rPr lang="ar-TN" sz="2800" b="1" dirty="0">
                <a:solidFill>
                  <a:schemeClr val="accent1"/>
                </a:solidFill>
                <a:cs typeface="Arial" pitchFamily="34" charset="0"/>
              </a:rPr>
              <a:t>د </a:t>
            </a:r>
            <a:r>
              <a:rPr lang="ar-TN" sz="2800" b="1" dirty="0" smtClean="0">
                <a:solidFill>
                  <a:schemeClr val="accent1"/>
                </a:solidFill>
                <a:cs typeface="Arial" pitchFamily="34" charset="0"/>
              </a:rPr>
              <a:t>مقابل 4512 م د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مقدر</a:t>
            </a:r>
            <a:r>
              <a:rPr lang="ar-TN" sz="2800" b="1" dirty="0" smtClean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ar-TN" sz="2800" dirty="0" smtClean="0">
                <a:solidFill>
                  <a:schemeClr val="tx1"/>
                </a:solidFill>
                <a:cs typeface="Arial" pitchFamily="34" charset="0"/>
              </a:rPr>
              <a:t>و أن تبلغ نسبة العجز  </a:t>
            </a:r>
            <a:r>
              <a:rPr lang="ar-TN" sz="2800" b="1" dirty="0" smtClean="0">
                <a:solidFill>
                  <a:srgbClr val="C00000"/>
                </a:solidFill>
                <a:cs typeface="Arial" pitchFamily="34" charset="0"/>
              </a:rPr>
              <a:t>3,5%</a:t>
            </a:r>
            <a:r>
              <a:rPr lang="ar-TN" sz="2800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ar-TN" sz="2800" dirty="0">
                <a:solidFill>
                  <a:schemeClr val="tx1"/>
                </a:solidFill>
                <a:cs typeface="Arial" pitchFamily="34" charset="0"/>
              </a:rPr>
              <a:t>من الناتج المحلي الإجمالي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مقابل 3,9</a:t>
            </a:r>
            <a:r>
              <a:rPr lang="fr-FR" sz="2800" b="1" dirty="0" smtClean="0">
                <a:solidFill>
                  <a:schemeClr val="tx1"/>
                </a:solidFill>
                <a:cs typeface="Arial" pitchFamily="34" charset="0"/>
              </a:rPr>
              <a:t>%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 مقدرة </a:t>
            </a:r>
            <a:r>
              <a:rPr lang="ar-TN" sz="2800" b="1" dirty="0">
                <a:solidFill>
                  <a:schemeClr val="tx1"/>
                </a:solidFill>
                <a:cs typeface="Arial" pitchFamily="34" charset="0"/>
              </a:rPr>
              <a:t>بقانون المالية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الأصلي</a:t>
            </a:r>
            <a:r>
              <a:rPr lang="ar-TN" sz="28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marL="285750" indent="-285750" algn="just" rtl="1">
              <a:buFont typeface="Arial" panose="020B0604020202020204" pitchFamily="34" charset="0"/>
              <a:buChar char="•"/>
              <a:defRPr/>
            </a:pPr>
            <a:endParaRPr lang="ar-TN" sz="28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  <a:defRPr/>
            </a:pPr>
            <a:endParaRPr lang="ar-TN" sz="2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80975" y="4776788"/>
            <a:ext cx="8623300" cy="1547812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285750" indent="-285750" algn="just" rtl="1">
              <a:buFont typeface="Arial" panose="020B0604020202020204" pitchFamily="34" charset="0"/>
              <a:buChar char="•"/>
              <a:defRPr/>
            </a:pPr>
            <a:r>
              <a:rPr lang="ar-TN" sz="2800" b="1" dirty="0">
                <a:solidFill>
                  <a:srgbClr val="FF0000"/>
                </a:solidFill>
              </a:rPr>
              <a:t>تقدر حاجيات </a:t>
            </a:r>
            <a:r>
              <a:rPr lang="ar-TN" sz="2800" b="1" dirty="0" smtClean="0">
                <a:solidFill>
                  <a:srgbClr val="FF0000"/>
                </a:solidFill>
              </a:rPr>
              <a:t>التمويل </a:t>
            </a:r>
            <a:r>
              <a:rPr lang="ar-TN" sz="2800" b="1" dirty="0" err="1" smtClean="0">
                <a:solidFill>
                  <a:srgbClr val="FF0000"/>
                </a:solidFill>
              </a:rPr>
              <a:t>المحينة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>
                <a:solidFill>
                  <a:srgbClr val="FF0000"/>
                </a:solidFill>
              </a:rPr>
              <a:t>لسنة </a:t>
            </a:r>
            <a:r>
              <a:rPr lang="ar-TN" sz="2800" b="1" dirty="0" smtClean="0">
                <a:solidFill>
                  <a:srgbClr val="FF0000"/>
                </a:solidFill>
              </a:rPr>
              <a:t>2019 بـ 10112 م د </a:t>
            </a:r>
            <a:r>
              <a:rPr lang="ar-TN" sz="2800" dirty="0" smtClean="0">
                <a:solidFill>
                  <a:schemeClr val="tx1"/>
                </a:solidFill>
                <a:cs typeface="Arial" pitchFamily="34" charset="0"/>
              </a:rPr>
              <a:t>سيتم </a:t>
            </a:r>
            <a:r>
              <a:rPr lang="ar-TN" sz="2800" dirty="0">
                <a:solidFill>
                  <a:schemeClr val="tx1"/>
                </a:solidFill>
                <a:cs typeface="Arial" pitchFamily="34" charset="0"/>
              </a:rPr>
              <a:t>توفيرها لحد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2494 م د </a:t>
            </a:r>
            <a:r>
              <a:rPr lang="ar-TN" sz="2800" b="1" dirty="0">
                <a:solidFill>
                  <a:schemeClr val="tx1"/>
                </a:solidFill>
                <a:cs typeface="Arial" pitchFamily="34" charset="0"/>
              </a:rPr>
              <a:t>من الاقتراض الداخلي </a:t>
            </a:r>
            <a:r>
              <a:rPr lang="ar-TN" sz="2800" dirty="0" smtClean="0">
                <a:solidFill>
                  <a:schemeClr val="tx1"/>
                </a:solidFill>
                <a:cs typeface="Arial" pitchFamily="34" charset="0"/>
              </a:rPr>
              <a:t>و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7802 م د </a:t>
            </a:r>
            <a:r>
              <a:rPr lang="ar-TN" sz="2800" dirty="0" smtClean="0">
                <a:solidFill>
                  <a:schemeClr val="tx1"/>
                </a:solidFill>
                <a:cs typeface="Arial" pitchFamily="34" charset="0"/>
              </a:rPr>
              <a:t>من </a:t>
            </a:r>
            <a:r>
              <a:rPr lang="ar-TN" sz="2800" b="1" dirty="0">
                <a:solidFill>
                  <a:schemeClr val="tx1"/>
                </a:solidFill>
                <a:cs typeface="Arial" pitchFamily="34" charset="0"/>
              </a:rPr>
              <a:t>الاقتراض الخارجي </a:t>
            </a:r>
            <a:r>
              <a:rPr lang="ar-TN" sz="2800" b="1" dirty="0" smtClean="0">
                <a:solidFill>
                  <a:schemeClr val="tx1"/>
                </a:solidFill>
                <a:cs typeface="Arial" pitchFamily="34" charset="0"/>
              </a:rPr>
              <a:t>مفصلة كما يلي:</a:t>
            </a:r>
            <a:r>
              <a:rPr lang="ar-TN" sz="2800" b="1" dirty="0" smtClean="0">
                <a:cs typeface="Arial" pitchFamily="34" charset="0"/>
              </a:rPr>
              <a:t> </a:t>
            </a:r>
            <a:endParaRPr lang="en-US" sz="28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TextBox 12"/>
          <p:cNvSpPr txBox="1"/>
          <p:nvPr>
            <p:custDataLst>
              <p:tags r:id="rId1"/>
            </p:custDataLst>
          </p:nvPr>
        </p:nvSpPr>
        <p:spPr bwMode="gray">
          <a:xfrm>
            <a:off x="79375" y="1182687"/>
            <a:ext cx="8713787" cy="1502455"/>
          </a:xfrm>
          <a:prstGeom prst="rect">
            <a:avLst/>
          </a:prstGeom>
          <a:ln>
            <a:solidFill>
              <a:srgbClr val="D7E4BC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style>
          <a:lnRef idx="0">
            <a:schemeClr val="accent5"/>
          </a:lnRef>
          <a:fillRef idx="1001">
            <a:schemeClr val="lt1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6200" tIns="76200" rIns="76200" bIns="76200"/>
          <a:lstStyle>
            <a:defPPr>
              <a:defRPr lang="en-US"/>
            </a:defPPr>
            <a:lvl1pPr marL="342900" indent="-342900" algn="just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 sz="2800" b="1">
                <a:solidFill>
                  <a:srgbClr val="0000FF"/>
                </a:solidFill>
                <a:latin typeface="+mn-lt"/>
                <a:ea typeface="+mn-ea"/>
                <a:cs typeface="Arial" pitchFamily="34" charset="0"/>
              </a:defRPr>
            </a:lvl1pPr>
            <a:lvl2pPr marL="800100" lvl="1" indent="-342900" algn="just" rtl="1">
              <a:lnSpc>
                <a:spcPct val="115000"/>
              </a:lnSpc>
              <a:spcAft>
                <a:spcPts val="0"/>
              </a:spcAft>
              <a:buSzPts val="1600"/>
              <a:buFont typeface="Times New Roman" pitchFamily="18" charset="0"/>
              <a:buChar char="←"/>
              <a:defRPr sz="2800" b="1">
                <a:solidFill>
                  <a:srgbClr val="C00000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>
              <a:buFontTx/>
              <a:buChar char="-"/>
              <a:defRPr/>
            </a:pPr>
            <a:r>
              <a:rPr lang="ar-TN" dirty="0" smtClean="0">
                <a:solidFill>
                  <a:schemeClr val="tx1"/>
                </a:solidFill>
              </a:rPr>
              <a:t>حجم </a:t>
            </a:r>
            <a:r>
              <a:rPr lang="ar-TN" dirty="0">
                <a:solidFill>
                  <a:schemeClr val="tx1"/>
                </a:solidFill>
              </a:rPr>
              <a:t>ميزانية الدولة </a:t>
            </a:r>
            <a:r>
              <a:rPr lang="ar-TN" dirty="0" smtClean="0">
                <a:solidFill>
                  <a:schemeClr val="tx1"/>
                </a:solidFill>
              </a:rPr>
              <a:t>قبضا وصرفا </a:t>
            </a:r>
            <a:r>
              <a:rPr lang="ar-TN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باعتبار القروض </a:t>
            </a:r>
            <a:r>
              <a:rPr lang="ar-TN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وتسبقات</a:t>
            </a:r>
            <a:r>
              <a:rPr lang="ar-TN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الخزينة الصافية </a:t>
            </a:r>
            <a:r>
              <a:rPr lang="ar-TN" dirty="0" smtClean="0">
                <a:solidFill>
                  <a:schemeClr val="tx1"/>
                </a:solidFill>
              </a:rPr>
              <a:t>بـ </a:t>
            </a:r>
            <a:r>
              <a:rPr lang="ar-TN" dirty="0" smtClean="0">
                <a:solidFill>
                  <a:srgbClr val="FF0000"/>
                </a:solidFill>
              </a:rPr>
              <a:t>43121 م </a:t>
            </a:r>
            <a:r>
              <a:rPr lang="ar-TN" dirty="0">
                <a:solidFill>
                  <a:srgbClr val="FF0000"/>
                </a:solidFill>
              </a:rPr>
              <a:t>د مقابل </a:t>
            </a:r>
            <a:r>
              <a:rPr lang="ar-TN" dirty="0" smtClean="0">
                <a:solidFill>
                  <a:srgbClr val="FF0000"/>
                </a:solidFill>
              </a:rPr>
              <a:t>40861 م </a:t>
            </a:r>
            <a:r>
              <a:rPr lang="ar-TN" dirty="0">
                <a:solidFill>
                  <a:srgbClr val="FF0000"/>
                </a:solidFill>
              </a:rPr>
              <a:t>د </a:t>
            </a:r>
            <a:r>
              <a:rPr lang="ar-TN" dirty="0">
                <a:solidFill>
                  <a:schemeClr val="tx1"/>
                </a:solidFill>
              </a:rPr>
              <a:t>مقدرة</a:t>
            </a:r>
            <a:r>
              <a:rPr lang="ar-TN" dirty="0">
                <a:solidFill>
                  <a:srgbClr val="FF0000"/>
                </a:solidFill>
              </a:rPr>
              <a:t> </a:t>
            </a:r>
            <a:r>
              <a:rPr lang="ar-TN" dirty="0" smtClean="0">
                <a:solidFill>
                  <a:schemeClr val="tx1"/>
                </a:solidFill>
              </a:rPr>
              <a:t>بقانون المالية الأصلي.</a:t>
            </a:r>
          </a:p>
          <a:p>
            <a:pPr>
              <a:buFontTx/>
              <a:buChar char="-"/>
              <a:defRPr/>
            </a:pPr>
            <a:endParaRPr lang="ar-TN" dirty="0">
              <a:solidFill>
                <a:schemeClr val="tx1"/>
              </a:solidFill>
            </a:endParaRPr>
          </a:p>
          <a:p>
            <a:pPr>
              <a:defRPr/>
            </a:pPr>
            <a:endParaRPr lang="ar-TN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98206" y="1519084"/>
            <a:ext cx="8329704" cy="4513005"/>
          </a:xfrm>
        </p:spPr>
      </p:pic>
      <p:sp>
        <p:nvSpPr>
          <p:cNvPr id="41987" name="ZoneTexte 4"/>
          <p:cNvSpPr txBox="1">
            <a:spLocks noChangeArrowheads="1"/>
          </p:cNvSpPr>
          <p:nvPr/>
        </p:nvSpPr>
        <p:spPr bwMode="auto">
          <a:xfrm>
            <a:off x="2293579" y="573087"/>
            <a:ext cx="384333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TN" sz="2000" b="1" dirty="0">
                <a:solidFill>
                  <a:srgbClr val="FF0000"/>
                </a:solidFill>
              </a:rPr>
              <a:t>تطور نسبة عجز ميزانية الدولة من الناتج المحلي الإجمالي إلى سنة 2019 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2019(15)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52675" y="1347788"/>
            <a:ext cx="4252913" cy="3937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ar-TN" sz="2352" dirty="0">
                <a:solidFill>
                  <a:srgbClr val="FF0000"/>
                </a:solidFill>
              </a:rPr>
              <a:t>تطور نسبة حجم الدين العمومي من الناتج المحلي الإجمالي إلى سنة 2019 </a:t>
            </a:r>
          </a:p>
        </p:txBody>
      </p:sp>
      <p:pic>
        <p:nvPicPr>
          <p:cNvPr id="43011" name="Imag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3163" y="2397125"/>
            <a:ext cx="6127750" cy="33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2019(16)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9940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A36CE364-8C7A-412B-BEBE-D9DF81316946}" type="slidenum">
              <a:rPr lang="fr-FR" altLang="ar-TN"/>
              <a:pPr/>
              <a:t>32</a:t>
            </a:fld>
            <a:endParaRPr lang="fr-FR" altLang="ar-TN"/>
          </a:p>
        </p:txBody>
      </p:sp>
      <p:sp>
        <p:nvSpPr>
          <p:cNvPr id="12" name="Titre 1"/>
          <p:cNvSpPr txBox="1">
            <a:spLocks/>
          </p:cNvSpPr>
          <p:nvPr/>
        </p:nvSpPr>
        <p:spPr bwMode="auto">
          <a:xfrm>
            <a:off x="0" y="0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2019(17)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560388" y="1565275"/>
          <a:ext cx="7840662" cy="2784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1944">
                  <a:extLst>
                    <a:ext uri="{9D8B030D-6E8A-4147-A177-3AD203B41FA5}"/>
                  </a:extLst>
                </a:gridCol>
                <a:gridCol w="1291944">
                  <a:extLst>
                    <a:ext uri="{9D8B030D-6E8A-4147-A177-3AD203B41FA5}"/>
                  </a:extLst>
                </a:gridCol>
                <a:gridCol w="1291944">
                  <a:extLst>
                    <a:ext uri="{9D8B030D-6E8A-4147-A177-3AD203B41FA5}"/>
                  </a:extLst>
                </a:gridCol>
                <a:gridCol w="3964830">
                  <a:extLst>
                    <a:ext uri="{9D8B030D-6E8A-4147-A177-3AD203B41FA5}"/>
                  </a:extLst>
                </a:gridCol>
              </a:tblGrid>
              <a:tr h="45884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تحيين</a:t>
                      </a:r>
                      <a:r>
                        <a:rPr lang="ar-SA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ar-SA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</a:t>
                      </a: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fr-FR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سبتمبر</a:t>
                      </a:r>
                      <a:r>
                        <a:rPr lang="ar-SA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</a:t>
                      </a: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fr-FR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ق </a:t>
                      </a:r>
                      <a:r>
                        <a:rPr lang="ar-SA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</a:t>
                      </a:r>
                      <a:r>
                        <a:rPr lang="ar-SA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</a:t>
                      </a:r>
                      <a:r>
                        <a:rPr lang="ar-TN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fr-FR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46108" marR="46108" marT="0" marB="0" anchor="ctr"/>
                </a:tc>
                <a:extLst>
                  <a:ext uri="{0D108BD9-81ED-4DB2-BD59-A6C34878D82A}"/>
                </a:extLst>
              </a:tr>
              <a:tr h="458841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10112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8301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10142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ar-TN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موارد الاقتراض و</a:t>
                      </a:r>
                      <a:r>
                        <a:rPr lang="ar-TN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الخزينة</a:t>
                      </a:r>
                      <a:r>
                        <a:rPr lang="ar-TN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fr-FR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36" marR="91436" marT="45732" marB="45732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58841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10296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8365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10142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ar-TN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موارد الاقتراض </a:t>
                      </a:r>
                      <a:endParaRPr lang="fr-FR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58841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2494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2384</a:t>
                      </a:r>
                    </a:p>
                  </a:txBody>
                  <a:tcPr marL="9525" marR="9525" marT="95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2350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موارد </a:t>
                      </a:r>
                      <a:r>
                        <a:rPr lang="ar-TN" sz="2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الاقتراض الداخلي 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58841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7802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5981</a:t>
                      </a:r>
                    </a:p>
                  </a:txBody>
                  <a:tcPr marL="9525" marR="9525" marT="95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7792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موارد </a:t>
                      </a:r>
                      <a:r>
                        <a:rPr lang="ar-TN" sz="2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الاقتراض الخارجي</a:t>
                      </a:r>
                      <a:endParaRPr lang="fr-FR" sz="2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08" marR="46108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90268"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-184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36" marR="91436" marT="45732" marB="4573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TN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-64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36" marR="91436" marT="45732" marB="4573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800" dirty="0"/>
                    </a:p>
                  </a:txBody>
                  <a:tcPr marL="91436" marR="91436" marT="45732" marB="4573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موارد الخزينة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36" marR="91436" marT="45732" marB="45732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43220" y="1017588"/>
          <a:ext cx="8332468" cy="4220751"/>
        </p:xfrm>
        <a:graphic>
          <a:graphicData uri="http://schemas.openxmlformats.org/drawingml/2006/table">
            <a:tbl>
              <a:tblPr rtl="1"/>
              <a:tblGrid>
                <a:gridCol w="2763375"/>
                <a:gridCol w="699314"/>
                <a:gridCol w="699314"/>
                <a:gridCol w="699314"/>
                <a:gridCol w="699314"/>
                <a:gridCol w="699314"/>
                <a:gridCol w="699314"/>
                <a:gridCol w="699314"/>
                <a:gridCol w="673895"/>
              </a:tblGrid>
              <a:tr h="217172"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2019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ق م 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الفارق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738"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 fontAlgn="b"/>
                      <a:r>
                        <a:rPr lang="ar-TN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b"/>
                      <a:r>
                        <a:rPr lang="ar-TN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b"/>
                      <a:r>
                        <a:rPr lang="ar-TN" sz="105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(2</a:t>
                      </a:r>
                      <a:r>
                        <a:rPr lang="ar-TN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) - (1)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 fontAlgn="b"/>
                      <a:endParaRPr lang="ar-TN" sz="1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 fontAlgn="b"/>
                      <a:endParaRPr lang="ar-TN" sz="1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 fontAlgn="b"/>
                      <a:endParaRPr lang="ar-TN" sz="1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15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الاقتراض الداخلي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3267,6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2381,9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3888,7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1946,8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2433,1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2350,0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2494,0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144,0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7515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الاقتراض الخارجي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3625,2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4992,8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4268,3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8337,6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7064,9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7792,0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7802,0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0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القروض الموجهة لدعم الميزانية     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1528,4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2428,8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2282,4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2954,7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4547,6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4424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4815,4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391,4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0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السوق المالية العالمية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1501,8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1892,1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1097,7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4478,9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1685,8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2679,1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2217,7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-461,4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0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الدفوعات المباشرة لمشاريع الدولة     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493,9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645,5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673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706,5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568,9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668,9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0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القروض المحالة     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178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242,7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0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موارد الخزينة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64,6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-698,7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-90,4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310,6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-184,0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-184,0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318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موارد الاقتراض والخزينة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6957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6676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8067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10400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9809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10142</a:t>
                      </a:r>
                    </a:p>
                  </a:txBody>
                  <a:tcPr marL="869" marR="72000" marT="8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10112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-30</a:t>
                      </a:r>
                    </a:p>
                  </a:txBody>
                  <a:tcPr marL="869" marR="72000" marT="8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مشروع قانون المالية التكميلي لسنة 2019(18)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0" y="-4"/>
          <a:ext cx="8961437" cy="6238573"/>
        </p:xfrm>
        <a:graphic>
          <a:graphicData uri="http://schemas.openxmlformats.org/drawingml/2006/table">
            <a:tbl>
              <a:tblPr/>
              <a:tblGrid>
                <a:gridCol w="1444364"/>
                <a:gridCol w="1508203"/>
                <a:gridCol w="1674331"/>
                <a:gridCol w="1559708"/>
                <a:gridCol w="2774831"/>
              </a:tblGrid>
              <a:tr h="4588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متوقع 2019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سبتمبر 2019</a:t>
                      </a:r>
                      <a:endParaRPr lang="fr-FR" sz="2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ق م ت 2019</a:t>
                      </a:r>
                      <a:endParaRPr lang="fr-FR" sz="2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ق م 2019</a:t>
                      </a:r>
                      <a:endParaRPr lang="fr-FR" sz="2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م </a:t>
                      </a:r>
                      <a:r>
                        <a:rPr lang="ar-TN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د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9915.8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8956.2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10296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10142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 موارد الاقتراض 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3639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7311.8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6572.6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7802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7792</a:t>
                      </a:r>
                      <a:endParaRPr lang="fr-FR" sz="20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1. </a:t>
                      </a:r>
                      <a:r>
                        <a:rPr lang="ar-TN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الاقتراض </a:t>
                      </a:r>
                      <a:r>
                        <a:rPr lang="ar-TN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الخارجي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64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668.9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668.9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668.9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568.9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Calibri"/>
                          <a:cs typeface="Sakkal Majalla"/>
                        </a:rPr>
                        <a:t>   قروض موظفة </a:t>
                      </a:r>
                      <a:r>
                        <a:rPr lang="ar-TN" sz="2000" dirty="0" smtClean="0">
                          <a:latin typeface="Times New Roman"/>
                          <a:ea typeface="Calibri"/>
                          <a:cs typeface="Sakkal Majalla"/>
                        </a:rPr>
                        <a:t>المشاريع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164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100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42.3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100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120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Calibri"/>
                          <a:cs typeface="Sakkal Majalla"/>
                        </a:rPr>
                        <a:t>   قروض معاد إقراضها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latin typeface="Times New Roman"/>
                          <a:ea typeface="Times New Roman"/>
                          <a:cs typeface="Sakkal Majalla"/>
                        </a:rPr>
                        <a:t>4325.2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latin typeface="Times New Roman"/>
                          <a:ea typeface="Times New Roman"/>
                          <a:cs typeface="Sakkal Majalla"/>
                        </a:rPr>
                        <a:t>3643.7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latin typeface="Times New Roman"/>
                          <a:ea typeface="Times New Roman"/>
                          <a:cs typeface="Sakkal Majalla"/>
                        </a:rPr>
                        <a:t>4815.4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/>
                          <a:ea typeface="Times New Roman"/>
                          <a:cs typeface="Sakkal Majalla"/>
                        </a:rPr>
                        <a:t>4424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قروض دعم الميزانية      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54819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216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 smtClean="0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216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490م 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دولار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490م دولار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صندوق النقد الدولي    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296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--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b="1">
                          <a:latin typeface="Times New Roman"/>
                          <a:ea typeface="Times New Roman"/>
                          <a:cs typeface="Sakkal Majalla"/>
                        </a:rPr>
                        <a:t>54.7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--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21.6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--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21.6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400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دولار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39.3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البنك الدولي              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120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120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120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TN" sz="2000" dirty="0" smtClean="0">
                          <a:latin typeface="Calibri"/>
                          <a:ea typeface="Times New Roman"/>
                          <a:cs typeface="Arial"/>
                        </a:rPr>
                        <a:t>-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البنك الإفريقي للتنمية   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300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150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</a:t>
                      </a:r>
                      <a:r>
                        <a:rPr lang="ar-TN" sz="2000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300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300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الاتحاد الأوروبي        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</a:t>
                      </a:r>
                      <a:r>
                        <a:rPr lang="ar-TN" sz="2000" b="1" dirty="0">
                          <a:latin typeface="Times New Roman"/>
                          <a:ea typeface="Times New Roman"/>
                          <a:cs typeface="Sakkal Majalla"/>
                        </a:rPr>
                        <a:t>الوكالة الفرنسية للتنمية</a:t>
                      </a: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100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200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     ألمانيا   </a:t>
                      </a:r>
                      <a:r>
                        <a:rPr lang="fr-FR" sz="2000" b="1" dirty="0">
                          <a:latin typeface="Sakkal Majalla"/>
                          <a:ea typeface="Times New Roman"/>
                          <a:cs typeface="Arial"/>
                        </a:rPr>
                        <a:t>KFW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>
                          <a:latin typeface="Times New Roman"/>
                          <a:ea typeface="Times New Roman"/>
                          <a:cs typeface="Sakkal Majalla"/>
                        </a:rPr>
                        <a:t>38 م دولار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--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--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Times New Roman"/>
                          <a:ea typeface="Times New Roman"/>
                          <a:cs typeface="Sakkal Majalla"/>
                        </a:rPr>
                        <a:t>-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Sakkal Majalla"/>
                          <a:ea typeface="Calibri"/>
                          <a:cs typeface="Arial"/>
                        </a:rPr>
                        <a:t>       </a:t>
                      </a: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صندوق النقد العربي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500 م دولار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500 م دولار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500 م دولار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solidFill>
                            <a:srgbClr val="365F91"/>
                          </a:solidFill>
                          <a:latin typeface="Sakkal Majalla"/>
                          <a:ea typeface="Calibri"/>
                          <a:cs typeface="Arial"/>
                        </a:rPr>
                        <a:t>-</a:t>
                      </a:r>
                      <a:endParaRPr lang="fr-FR" sz="2000" dirty="0">
                        <a:solidFill>
                          <a:srgbClr val="365F91"/>
                        </a:solidFill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Sakkal Majalla"/>
                          <a:ea typeface="Calibri"/>
                          <a:cs typeface="Arial"/>
                        </a:rPr>
                        <a:t>      </a:t>
                      </a: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العربية السعودية</a:t>
                      </a:r>
                      <a:endParaRPr lang="fr-FR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626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latin typeface="Times New Roman"/>
                          <a:ea typeface="Times New Roman"/>
                          <a:cs typeface="Sakkal Majalla"/>
                        </a:rPr>
                        <a:t>2217.7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latin typeface="Times New Roman"/>
                          <a:ea typeface="Times New Roman"/>
                          <a:cs typeface="Sakkal Majalla"/>
                        </a:rPr>
                        <a:t>2217.7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latin typeface="Times New Roman"/>
                          <a:ea typeface="Times New Roman"/>
                          <a:cs typeface="Sakkal Majalla"/>
                        </a:rPr>
                        <a:t>2217.7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latin typeface="Times New Roman"/>
                          <a:ea typeface="Times New Roman"/>
                          <a:cs typeface="Sakkal Majalla"/>
                        </a:rPr>
                        <a:t>2679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latin typeface="Times New Roman"/>
                          <a:ea typeface="Calibri"/>
                          <a:cs typeface="Sakkal Majalla"/>
                        </a:rPr>
                        <a:t>   السوق المالية العالمية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5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700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700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000">
                          <a:latin typeface="Times New Roman"/>
                          <a:ea typeface="Times New Roman"/>
                          <a:cs typeface="Sakkal Majalla"/>
                        </a:rPr>
                        <a:t>700 م أورو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Times New Roman"/>
                          <a:ea typeface="Times New Roman"/>
                          <a:cs typeface="Sakkal Majalla"/>
                        </a:rPr>
                        <a:t>        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91729" y="560443"/>
          <a:ext cx="8554066" cy="4739054"/>
        </p:xfrm>
        <a:graphic>
          <a:graphicData uri="http://schemas.openxmlformats.org/drawingml/2006/table">
            <a:tbl>
              <a:tblPr/>
              <a:tblGrid>
                <a:gridCol w="1378706"/>
                <a:gridCol w="1556223"/>
                <a:gridCol w="1290688"/>
                <a:gridCol w="1268258"/>
                <a:gridCol w="3060191"/>
              </a:tblGrid>
              <a:tr h="545686">
                <a:tc>
                  <a:txBody>
                    <a:bodyPr/>
                    <a:lstStyle/>
                    <a:p>
                      <a:pPr marL="0" marR="0" indent="0" algn="ct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متوقع 2019</a:t>
                      </a:r>
                      <a:endParaRPr lang="fr-FR" sz="2400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سبتمبر 2019</a:t>
                      </a:r>
                      <a:endParaRPr lang="fr-FR" sz="2400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ق </a:t>
                      </a:r>
                      <a:r>
                        <a:rPr lang="ar-TN" sz="24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 ت 2019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ق </a:t>
                      </a:r>
                      <a:r>
                        <a:rPr lang="ar-TN" sz="24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م</a:t>
                      </a: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 2019</a:t>
                      </a:r>
                      <a:endParaRPr lang="fr-FR" sz="2400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م </a:t>
                      </a:r>
                      <a:r>
                        <a:rPr lang="ar-TN" sz="24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Sakkal Majalla"/>
                        </a:rPr>
                        <a:t>د</a:t>
                      </a:r>
                      <a:endParaRPr lang="fr-FR" sz="2400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8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2604</a:t>
                      </a:r>
                      <a:endParaRPr lang="fr-FR" sz="28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2383.6</a:t>
                      </a:r>
                      <a:endParaRPr lang="fr-FR" sz="28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2494</a:t>
                      </a:r>
                      <a:endParaRPr lang="fr-FR" sz="28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Sakkal Majalla"/>
                        </a:rPr>
                        <a:t>2350</a:t>
                      </a:r>
                      <a:endParaRPr lang="fr-FR" sz="28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Sakkal Majalla"/>
                          <a:ea typeface="Calibri"/>
                          <a:cs typeface="Arial"/>
                        </a:rPr>
                        <a:t> </a:t>
                      </a:r>
                      <a:r>
                        <a:rPr lang="ar-TN" sz="2400" b="1" dirty="0">
                          <a:solidFill>
                            <a:srgbClr val="FF0000"/>
                          </a:solidFill>
                          <a:latin typeface="Sakkal Majalla"/>
                          <a:ea typeface="Calibri"/>
                          <a:cs typeface="Arial"/>
                        </a:rPr>
                        <a:t>2.موارد الاقتراض الداخلي</a:t>
                      </a:r>
                      <a:endParaRPr lang="fr-FR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1415.1</a:t>
                      </a:r>
                      <a:endParaRPr lang="fr-FR" sz="2800" b="1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1194.7</a:t>
                      </a:r>
                      <a:endParaRPr lang="fr-FR" sz="2800" b="1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1305.1</a:t>
                      </a:r>
                      <a:endParaRPr lang="fr-FR" sz="2800" b="1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2350</a:t>
                      </a:r>
                      <a:endParaRPr lang="fr-FR" sz="2800" b="1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800" b="1" dirty="0">
                          <a:latin typeface="Times New Roman"/>
                          <a:ea typeface="Calibri"/>
                          <a:cs typeface="Sakkal Majalla"/>
                        </a:rPr>
                        <a:t>         رقاع الخزينة              </a:t>
                      </a:r>
                      <a:endParaRPr lang="fr-FR" sz="2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445.0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377.7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388.2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100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800" dirty="0">
                          <a:latin typeface="Times New Roman"/>
                          <a:ea typeface="Calibri"/>
                          <a:cs typeface="Sakkal Majalla"/>
                        </a:rPr>
                        <a:t>قصيرة المدى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970.1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817.0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dirty="0">
                          <a:latin typeface="Times New Roman"/>
                          <a:ea typeface="Times New Roman"/>
                          <a:cs typeface="Sakkal Majalla"/>
                        </a:rPr>
                        <a:t>916.9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>
                          <a:latin typeface="Times New Roman"/>
                          <a:ea typeface="Times New Roman"/>
                          <a:cs typeface="Sakkal Majalla"/>
                        </a:rPr>
                        <a:t>2250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800" dirty="0">
                          <a:latin typeface="Times New Roman"/>
                          <a:ea typeface="Calibri"/>
                          <a:cs typeface="Sakkal Majalla"/>
                        </a:rPr>
                        <a:t>قابلة للتنظير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467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Times New Roman"/>
                          <a:ea typeface="Times New Roman"/>
                          <a:cs typeface="Sakkal Majalla"/>
                        </a:rPr>
                        <a:t>1188.9</a:t>
                      </a:r>
                      <a:endParaRPr lang="fr-FR" sz="28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Times New Roman"/>
                          <a:ea typeface="Times New Roman"/>
                          <a:cs typeface="Sakkal Majalla"/>
                        </a:rPr>
                        <a:t>(356 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م </a:t>
                      </a:r>
                      <a:r>
                        <a:rPr lang="ar-TN" sz="2400" b="1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)</a:t>
                      </a:r>
                      <a:endParaRPr lang="fr-FR" sz="24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Times New Roman"/>
                          <a:ea typeface="Times New Roman"/>
                          <a:cs typeface="Sakkal Majalla"/>
                        </a:rPr>
                        <a:t>1188.9</a:t>
                      </a:r>
                      <a:endParaRPr lang="fr-FR" sz="28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Times New Roman"/>
                          <a:ea typeface="Times New Roman"/>
                          <a:cs typeface="Sakkal Majalla"/>
                        </a:rPr>
                        <a:t>(356 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م </a:t>
                      </a:r>
                      <a:r>
                        <a:rPr lang="ar-TN" sz="2400" b="1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)</a:t>
                      </a:r>
                      <a:endParaRPr lang="fr-FR" sz="24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Times New Roman"/>
                          <a:ea typeface="Times New Roman"/>
                          <a:cs typeface="Sakkal Majalla"/>
                        </a:rPr>
                        <a:t>1188.9</a:t>
                      </a:r>
                      <a:endParaRPr lang="fr-FR" sz="28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Times New Roman"/>
                          <a:ea typeface="Times New Roman"/>
                          <a:cs typeface="Sakkal Majalla"/>
                        </a:rPr>
                        <a:t>(356 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م </a:t>
                      </a:r>
                      <a:r>
                        <a:rPr lang="ar-TN" sz="2400" b="1" dirty="0" err="1">
                          <a:latin typeface="Times New Roman"/>
                          <a:ea typeface="Times New Roman"/>
                          <a:cs typeface="Sakkal Majalla"/>
                        </a:rPr>
                        <a:t>أورو</a:t>
                      </a:r>
                      <a:r>
                        <a:rPr lang="ar-TN" sz="2400" b="1" dirty="0">
                          <a:latin typeface="Times New Roman"/>
                          <a:ea typeface="Times New Roman"/>
                          <a:cs typeface="Sakkal Majalla"/>
                        </a:rPr>
                        <a:t>)</a:t>
                      </a:r>
                      <a:endParaRPr lang="fr-FR" sz="24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0</a:t>
                      </a:r>
                      <a:endParaRPr lang="fr-FR" sz="2800" b="1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800" b="1" dirty="0">
                          <a:latin typeface="Times New Roman"/>
                          <a:ea typeface="Calibri"/>
                          <a:cs typeface="Sakkal Majalla"/>
                        </a:rPr>
                        <a:t>        القرض البنكي بالعملة   </a:t>
                      </a:r>
                      <a:endParaRPr lang="fr-FR" sz="2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2800">
                        <a:latin typeface="Times New Roman"/>
                        <a:ea typeface="Times New Roman"/>
                        <a:cs typeface="Sakkal Majalla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2800">
                        <a:latin typeface="Times New Roman"/>
                        <a:ea typeface="Times New Roman"/>
                        <a:cs typeface="Sakkal Majalla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2800">
                        <a:latin typeface="Times New Roman"/>
                        <a:ea typeface="Times New Roman"/>
                        <a:cs typeface="Sakkal Majalla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2800" dirty="0">
                        <a:latin typeface="Times New Roman"/>
                        <a:ea typeface="Times New Roman"/>
                        <a:cs typeface="Sakkal Majalla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TN" sz="2800" dirty="0">
                        <a:latin typeface="Times New Roman"/>
                        <a:ea typeface="Calibri"/>
                        <a:cs typeface="Sakkal Majalla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(-184)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>
                          <a:latin typeface="Times New Roman"/>
                          <a:ea typeface="Times New Roman"/>
                          <a:cs typeface="Sakkal Majalla"/>
                        </a:rPr>
                        <a:t>0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800" b="1" dirty="0">
                          <a:latin typeface="Times New Roman"/>
                          <a:ea typeface="Calibri"/>
                          <a:cs typeface="Sakkal Majalla"/>
                        </a:rPr>
                        <a:t>موارد الخزينة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7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800" b="1">
                          <a:latin typeface="Times New Roman"/>
                          <a:ea typeface="Times New Roman"/>
                          <a:cs typeface="Sakkal Majalla"/>
                        </a:rPr>
                        <a:t>9915.8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800" b="1">
                          <a:latin typeface="Times New Roman"/>
                          <a:ea typeface="Times New Roman"/>
                          <a:cs typeface="Sakkal Majalla"/>
                        </a:rPr>
                        <a:t>10112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2800" b="1">
                          <a:latin typeface="Times New Roman"/>
                          <a:ea typeface="Times New Roman"/>
                          <a:cs typeface="Sakkal Majalla"/>
                        </a:rPr>
                        <a:t>10142</a:t>
                      </a:r>
                      <a:endParaRPr lang="fr-FR" sz="28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TN" sz="2800" b="1" dirty="0">
                          <a:latin typeface="Times New Roman"/>
                          <a:ea typeface="Times New Roman"/>
                          <a:cs typeface="Sakkal Majalla"/>
                        </a:rPr>
                        <a:t>مجموع الموارد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37674" marR="376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324600"/>
            <a:ext cx="8970963" cy="396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40964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AD15AC38-FAD4-45A8-9B83-01C1033DB72D}" type="slidenum">
              <a:rPr lang="fr-FR" altLang="ar-TN"/>
              <a:pPr/>
              <a:t>36</a:t>
            </a:fld>
            <a:endParaRPr lang="fr-FR" altLang="ar-TN"/>
          </a:p>
        </p:txBody>
      </p:sp>
      <p:sp>
        <p:nvSpPr>
          <p:cNvPr id="40965" name="Rectangle 9"/>
          <p:cNvSpPr>
            <a:spLocks noChangeArrowheads="1"/>
          </p:cNvSpPr>
          <p:nvPr/>
        </p:nvSpPr>
        <p:spPr bwMode="auto">
          <a:xfrm>
            <a:off x="3643313" y="-69850"/>
            <a:ext cx="5110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 rtl="1">
              <a:lnSpc>
                <a:spcPct val="150000"/>
              </a:lnSpc>
            </a:pPr>
            <a:r>
              <a:rPr lang="ar-TN" altLang="ar-TN" sz="1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TN" altLang="ar-TN" sz="1800" b="1">
                <a:solidFill>
                  <a:schemeClr val="accent1"/>
                </a:solidFill>
              </a:rPr>
              <a:t>و يحوصل الجدول التالي توازن ميزانية الدولة لسنة 2019</a:t>
            </a:r>
            <a:endParaRPr lang="en-US" altLang="ar-TN" sz="180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58749" y="375692"/>
          <a:ext cx="8593139" cy="5858656"/>
        </p:xfrm>
        <a:graphic>
          <a:graphicData uri="http://schemas.openxmlformats.org/drawingml/2006/table">
            <a:tbl>
              <a:tblPr rtl="1"/>
              <a:tblGrid>
                <a:gridCol w="3210807"/>
                <a:gridCol w="989680"/>
                <a:gridCol w="915127"/>
                <a:gridCol w="878427"/>
                <a:gridCol w="896776"/>
                <a:gridCol w="921727"/>
                <a:gridCol w="780595"/>
              </a:tblGrid>
              <a:tr h="1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</a:tr>
              <a:tr h="1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النتائج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ق م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موفى سبتمبر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الفارق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(1)-(2)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3" marR="72003" marT="20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الموارد الذاتية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20011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27942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30719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23830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33009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2290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التطور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19,1%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المداخيل </a:t>
                      </a:r>
                      <a:r>
                        <a:rPr lang="ar-TN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الجبائية</a:t>
                      </a:r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18047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24502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27080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21377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29082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2002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التطور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المداخيل غير </a:t>
                      </a:r>
                      <a:r>
                        <a:rPr lang="ar-TN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الجبائية</a:t>
                      </a:r>
                      <a:endParaRPr lang="ar-TN" sz="12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1964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3439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3639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2453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3927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288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موارد الاقتراض  و الخزينة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6331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9809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10142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8301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10112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-30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جملة  الموارد  = جملة النفقات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26342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37751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40861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32131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43121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2260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  <a:r>
                        <a:rPr lang="ar-T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4,3%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10,1%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8,5%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  <a:r>
                        <a:rPr lang="ar-T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22,0%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14,2%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نفقات التصرف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16366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23680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25284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19008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26897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1613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الأجـــــور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11078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14776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16516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12568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17165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649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النسبة من الناتج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13,9%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14,1%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15,0%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وسائل المصالح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731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1210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1254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921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1454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التدخلات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4557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7694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7020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5519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7834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814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    الدعم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2894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4900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4350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3718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4788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438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المواد الأساسية )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المحروقات )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النقل )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      تدخلات دون الدعم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1663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2794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2670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1802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3046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376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النفقات الطارئة و غير الموزعة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494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444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 نفقات التنمية    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4198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5945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6150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4150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6250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727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 قروض </a:t>
                      </a:r>
                      <a:r>
                        <a:rPr lang="ar-TN" sz="1200" b="1" i="0" u="none" strike="noStrike" dirty="0" err="1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وتسبقات</a:t>
                      </a:r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الخزينة الصافية 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405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198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120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848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-20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    خدمة الدين  العمومي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5373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7929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9307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8126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9874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567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 الفائدة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2193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2802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3137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2550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3253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116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1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 الأصل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3180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5127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6170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5576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6621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451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  النتيجة الأولية    (م د )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-961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-2254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-1375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-535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-818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557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%     النسبة  من الناتج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-2,1%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-1,2%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-0,7%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العجز  دون الهبات و التخصيص و المصادرة   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-3154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-5056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-4512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-3085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-4071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441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95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%    النسبة من الناتج 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-4,8%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-3,9%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2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-3,5%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TN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03" marR="72003" marT="2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58750" y="149225"/>
          <a:ext cx="8505825" cy="6146901"/>
        </p:xfrm>
        <a:graphic>
          <a:graphicData uri="http://schemas.openxmlformats.org/drawingml/2006/table">
            <a:tbl>
              <a:tblPr rtl="1"/>
              <a:tblGrid>
                <a:gridCol w="2412249">
                  <a:extLst>
                    <a:ext uri="{9D8B030D-6E8A-4147-A177-3AD203B41FA5}"/>
                  </a:extLst>
                </a:gridCol>
                <a:gridCol w="816291">
                  <a:extLst>
                    <a:ext uri="{9D8B030D-6E8A-4147-A177-3AD203B41FA5}"/>
                  </a:extLst>
                </a:gridCol>
                <a:gridCol w="1055457">
                  <a:extLst>
                    <a:ext uri="{9D8B030D-6E8A-4147-A177-3AD203B41FA5}"/>
                  </a:extLst>
                </a:gridCol>
                <a:gridCol w="1055457">
                  <a:extLst>
                    <a:ext uri="{9D8B030D-6E8A-4147-A177-3AD203B41FA5}"/>
                  </a:extLst>
                </a:gridCol>
                <a:gridCol w="1055457">
                  <a:extLst>
                    <a:ext uri="{9D8B030D-6E8A-4147-A177-3AD203B41FA5}"/>
                  </a:extLst>
                </a:gridCol>
                <a:gridCol w="1055457">
                  <a:extLst>
                    <a:ext uri="{9D8B030D-6E8A-4147-A177-3AD203B41FA5}"/>
                  </a:extLst>
                </a:gridCol>
                <a:gridCol w="1055457">
                  <a:extLst>
                    <a:ext uri="{9D8B030D-6E8A-4147-A177-3AD203B41FA5}"/>
                  </a:extLst>
                </a:gridCol>
              </a:tblGrid>
              <a:tr h="21359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2015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2016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2017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2018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2019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TN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13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TN" sz="10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ق م 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التحيين</a:t>
                      </a:r>
                    </a:p>
                  </a:txBody>
                  <a:tcPr marL="385" marR="385" marT="3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152643">
                <a:tc>
                  <a:txBody>
                    <a:bodyPr/>
                    <a:lstStyle/>
                    <a:p>
                      <a:pPr algn="ctr" rtl="0" fontAlgn="ctr"/>
                      <a:endParaRPr lang="ar-TN" sz="1000" b="1" i="0" u="none" strike="noStrike">
                        <a:solidFill>
                          <a:srgbClr val="0000FF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ar-TN" sz="1000" b="1" i="0" u="none" strike="noStrike">
                        <a:solidFill>
                          <a:srgbClr val="0000FF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الموارد الذاتية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20186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21245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23891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27943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30719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33009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التطور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-0,9%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المداخيل </a:t>
                      </a:r>
                      <a:r>
                        <a:rPr lang="ar-TN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الجبائية</a:t>
                      </a:r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18546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18702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21186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24503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27080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29082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2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التطور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TN" sz="12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-0,9%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  <a:r>
                        <a:rPr lang="ar-TN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ar-TN" sz="12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13.3</a:t>
                      </a:r>
                      <a:r>
                        <a:rPr lang="ar-TN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ar-TN" sz="12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15.7</a:t>
                      </a:r>
                      <a:r>
                        <a:rPr lang="ar-TN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ar-TN" sz="12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  <a:r>
                        <a:rPr lang="ar-TN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ar-TN" sz="12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18.7</a:t>
                      </a:r>
                      <a:r>
                        <a:rPr lang="ar-TN" sz="12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ar-TN" sz="12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  <a:r>
                        <a:rPr lang="ar-TN" sz="14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المداخيل</a:t>
                      </a:r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غير </a:t>
                      </a:r>
                      <a:r>
                        <a:rPr lang="ar-TN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الجبائية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1640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2543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2705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3439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3639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3927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3595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(منها الهبات و التخصيص و المصادرة)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(362)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(655)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(332)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(373)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(540)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(580)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موارد الاقتراض  و الخزينة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6676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8066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10400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9808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10142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10112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 جملة  الموارد  = جملة النفقات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26862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29311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34291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37751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40861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43121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 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-1,7%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9,1%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17,0%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10,1%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8,5%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14,2%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نفقات التصرف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17228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18420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21432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23680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25284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26897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منها </a:t>
                      </a:r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الأجـــــور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11581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13164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14352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14776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16516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17165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النسبة من الناتج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13,7%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14,6%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14,7%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13,9%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14,1%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15,0%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منها الدعم 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2883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2211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3492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4900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4350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4788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المحروقات )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918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2538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</a:t>
                      </a:r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المواد</a:t>
                      </a:r>
                      <a:r>
                        <a:rPr lang="ar-T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الأساسية</a:t>
                      </a:r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</a:t>
                      </a:r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)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1581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1494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1750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  <a:endParaRPr lang="ar-T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67346"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  ( النقل )</a:t>
                      </a:r>
                    </a:p>
                  </a:txBody>
                  <a:tcPr marL="261" marR="72005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</a:t>
                      </a:r>
                    </a:p>
                  </a:txBody>
                  <a:tcPr marL="261" marR="261" marT="2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منها</a:t>
                      </a:r>
                      <a:r>
                        <a:rPr lang="ar-TN" sz="14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التدخلات دون الدعم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1717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1968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2475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2794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2670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3046</a:t>
                      </a:r>
                      <a:endParaRPr lang="ar-TN" sz="1400" b="1" i="0" u="none" strike="noStrike" dirty="0">
                        <a:solidFill>
                          <a:srgbClr val="FF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882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 نفقات التنمية    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4799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5422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5730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5945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6150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6250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5261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  قروض </a:t>
                      </a:r>
                      <a:r>
                        <a:rPr lang="ar-TN" sz="1400" b="1" i="0" u="none" strike="noStrike" dirty="0" err="1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وتسبقات</a:t>
                      </a:r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الخزينة الصافية 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222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271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125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198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120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100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  </a:t>
                      </a:r>
                      <a:r>
                        <a:rPr lang="ar-TN" sz="1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خدمة </a:t>
                      </a:r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الدين  العمومي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4613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5198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7005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7928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9307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Arabic Transparent" panose="020B0604020202020204" pitchFamily="34" charset="0"/>
                        </a:rPr>
                        <a:t>9874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62156">
                <a:tc>
                  <a:txBody>
                    <a:bodyPr/>
                    <a:lstStyle/>
                    <a:p>
                      <a:pPr algn="r" rtl="0" fontAlgn="b"/>
                      <a:endParaRPr lang="ar-TN" sz="400" b="0" i="0" u="none" strike="noStrike" dirty="0">
                        <a:solidFill>
                          <a:srgbClr val="000000"/>
                        </a:solidFill>
                        <a:effectLst/>
                        <a:latin typeface="Arabic Transparent" panose="020B0604020202020204" pitchFamily="34" charset="0"/>
                      </a:endParaRPr>
                    </a:p>
                  </a:txBody>
                  <a:tcPr marL="261" marR="72005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ar-TN" sz="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1" marR="261" marT="26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ar-TN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61" marR="261" marT="2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ar-TN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61" marR="261" marT="2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  النتيجة الأولية    (م د )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-2424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-3524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-3727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-2253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-1375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-818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 %     النسبة  من الناتج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-2,8%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-3,9%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-3,8%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-2,1%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-1,2%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-0,7%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33500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  العجز  دون الهبات و التخصيص و المصادرة   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-4069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-5510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-5987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-5055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-4512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-4071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/>
                </a:extLst>
              </a:tr>
              <a:tr h="216882"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%    النسبة من الناتج </a:t>
                      </a:r>
                    </a:p>
                  </a:txBody>
                  <a:tcPr marL="261" marR="72005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-4,8%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-6,1%</a:t>
                      </a:r>
                    </a:p>
                  </a:txBody>
                  <a:tcPr marL="261" marR="261" marT="2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-6,1%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-4,8%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-3,9%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abic Transparent" panose="020B0604020202020204" pitchFamily="34" charset="0"/>
                        </a:rPr>
                        <a:t>-3,5%</a:t>
                      </a:r>
                    </a:p>
                  </a:txBody>
                  <a:tcPr marL="261" marR="261" marT="2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6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0213" name="think-cell Slide" r:id="rId4" imgW="360" imgH="360" progId="">
              <p:embed/>
            </p:oleObj>
          </a:graphicData>
        </a:graphic>
      </p:graphicFrame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0" y="5494338"/>
            <a:ext cx="6861175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McK Date"/>
          <p:cNvSpPr txBox="1">
            <a:spLocks noChangeArrowheads="1"/>
          </p:cNvSpPr>
          <p:nvPr/>
        </p:nvSpPr>
        <p:spPr bwMode="auto">
          <a:xfrm>
            <a:off x="992188" y="4049713"/>
            <a:ext cx="488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rtl="1"/>
            <a:endParaRPr lang="fr-FR" sz="1800">
              <a:solidFill>
                <a:srgbClr val="595959"/>
              </a:solidFill>
            </a:endParaRPr>
          </a:p>
        </p:txBody>
      </p:sp>
      <p:sp>
        <p:nvSpPr>
          <p:cNvPr id="10" name="Rectangle 1189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91410" tIns="45705" rIns="91410" bIns="45705" anchor="ctr"/>
          <a:lstStyle/>
          <a:p>
            <a:pPr>
              <a:defRPr/>
            </a:pPr>
            <a:endParaRPr lang="fr-FR" dirty="0">
              <a:latin typeface="+mn-lt"/>
              <a:ea typeface="+mn-ea"/>
            </a:endParaRPr>
          </a:p>
        </p:txBody>
      </p:sp>
      <p:sp>
        <p:nvSpPr>
          <p:cNvPr id="3079" name="Title 3"/>
          <p:cNvSpPr>
            <a:spLocks noGrp="1"/>
          </p:cNvSpPr>
          <p:nvPr>
            <p:ph type="ctrTitle"/>
          </p:nvPr>
        </p:nvSpPr>
        <p:spPr>
          <a:xfrm>
            <a:off x="6350" y="2238375"/>
            <a:ext cx="6551613" cy="1970088"/>
          </a:xfrm>
        </p:spPr>
        <p:txBody>
          <a:bodyPr>
            <a:normAutofit/>
          </a:bodyPr>
          <a:lstStyle/>
          <a:p>
            <a:pPr algn="ctr" rtl="1" eaLnBrk="1" hangingPunct="1">
              <a:defRPr/>
            </a:pPr>
            <a:r>
              <a:rPr lang="ar-EG" sz="54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شــــكـــــــرا</a:t>
            </a:r>
            <a:r>
              <a:rPr lang="ar-TN" sz="5400" b="1" dirty="0" smtClean="0"/>
              <a:t/>
            </a:r>
            <a:br>
              <a:rPr lang="ar-TN" sz="5400" b="1" dirty="0" smtClean="0"/>
            </a:br>
            <a:endParaRPr lang="fr-FR" sz="5400" b="1" dirty="0" smtClean="0"/>
          </a:p>
        </p:txBody>
      </p:sp>
      <p:sp>
        <p:nvSpPr>
          <p:cNvPr id="15" name="TitleBottomPlaceholder"/>
          <p:cNvSpPr>
            <a:spLocks noChangeArrowheads="1"/>
          </p:cNvSpPr>
          <p:nvPr/>
        </p:nvSpPr>
        <p:spPr bwMode="auto">
          <a:xfrm>
            <a:off x="6764338" y="2238375"/>
            <a:ext cx="2193925" cy="4484688"/>
          </a:xfrm>
          <a:prstGeom prst="rect">
            <a:avLst/>
          </a:prstGeom>
          <a:solidFill>
            <a:srgbClr val="ED2D30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sp>
        <p:nvSpPr>
          <p:cNvPr id="16" name="TitleTopPlaceholder"/>
          <p:cNvSpPr>
            <a:spLocks noChangeArrowheads="1"/>
          </p:cNvSpPr>
          <p:nvPr/>
        </p:nvSpPr>
        <p:spPr bwMode="auto">
          <a:xfrm>
            <a:off x="6770688" y="0"/>
            <a:ext cx="2193925" cy="2238375"/>
          </a:xfrm>
          <a:prstGeom prst="rect">
            <a:avLst/>
          </a:prstGeom>
          <a:solidFill>
            <a:srgbClr val="972021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9244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sz="3200" dirty="0" err="1" smtClean="0">
                <a:solidFill>
                  <a:schemeClr val="bg1"/>
                </a:solidFill>
              </a:rPr>
              <a:t>تحيين</a:t>
            </a:r>
            <a:r>
              <a:rPr lang="ar-TN" sz="3200" dirty="0" smtClean="0">
                <a:solidFill>
                  <a:schemeClr val="bg1"/>
                </a:solidFill>
              </a:rPr>
              <a:t> النمو </a:t>
            </a:r>
            <a:r>
              <a:rPr lang="ar-TN" sz="3200" dirty="0" err="1" smtClean="0">
                <a:solidFill>
                  <a:schemeClr val="bg1"/>
                </a:solidFill>
              </a:rPr>
              <a:t>الإقتصادي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1509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31115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35226DA7-1B20-4E85-BF79-84469773947D}" type="slidenum">
              <a:rPr lang="fr-FR" altLang="ar-TN"/>
              <a:pPr/>
              <a:t>3</a:t>
            </a:fld>
            <a:endParaRPr lang="fr-FR" altLang="ar-TN"/>
          </a:p>
        </p:txBody>
      </p:sp>
      <p:sp>
        <p:nvSpPr>
          <p:cNvPr id="21510" name="Rectangle 2"/>
          <p:cNvSpPr>
            <a:spLocks noChangeArrowheads="1"/>
          </p:cNvSpPr>
          <p:nvPr/>
        </p:nvSpPr>
        <p:spPr bwMode="auto">
          <a:xfrm>
            <a:off x="1760538" y="1044575"/>
            <a:ext cx="5440362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/>
            <a:r>
              <a:rPr lang="ar-TN" altLang="ar-TN" sz="2000" b="1" dirty="0">
                <a:cs typeface="Calibri" pitchFamily="34" charset="0"/>
              </a:rPr>
              <a:t>تطور الناتج المحلي الإجمالي</a:t>
            </a:r>
            <a:endParaRPr lang="ar-TN" altLang="ar-TN" sz="3600" dirty="0">
              <a:cs typeface="Calibri" pitchFamily="34" charset="0"/>
            </a:endParaRPr>
          </a:p>
        </p:txBody>
      </p:sp>
      <p:pic>
        <p:nvPicPr>
          <p:cNvPr id="21511" name="Imag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88" y="1539875"/>
            <a:ext cx="84550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cs typeface="+mn-cs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>
              <a:cs typeface="+mn-cs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0" y="21550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err="1" smtClean="0">
                <a:solidFill>
                  <a:schemeClr val="bg1"/>
                </a:solidFill>
              </a:rPr>
              <a:t>تحيين</a:t>
            </a:r>
            <a:r>
              <a:rPr lang="ar-TN" dirty="0" smtClean="0">
                <a:solidFill>
                  <a:schemeClr val="bg1"/>
                </a:solidFill>
              </a:rPr>
              <a:t> معطيات قطاع  المحروقات</a:t>
            </a:r>
            <a:endParaRPr lang="fr-FR" dirty="0" smtClean="0">
              <a:solidFill>
                <a:schemeClr val="bg1"/>
              </a:solidFill>
            </a:endParaRP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 altLang="ar-TN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22534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31115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BDAE362F-494A-4D27-BD9E-F658E00FC444}" type="slidenum">
              <a:rPr lang="fr-FR" altLang="ar-TN"/>
              <a:pPr/>
              <a:t>4</a:t>
            </a:fld>
            <a:endParaRPr lang="fr-FR" altLang="ar-TN"/>
          </a:p>
        </p:txBody>
      </p:sp>
      <p:sp>
        <p:nvSpPr>
          <p:cNvPr id="13" name="Rectangle à coins arrondis 12"/>
          <p:cNvSpPr/>
          <p:nvPr/>
        </p:nvSpPr>
        <p:spPr bwMode="auto">
          <a:xfrm>
            <a:off x="1001490" y="5861498"/>
            <a:ext cx="3215947" cy="294085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300" b="1" dirty="0" smtClean="0"/>
              <a:t>2019</a:t>
            </a:r>
            <a:endParaRPr lang="ar-TN" sz="1300" b="1" dirty="0"/>
          </a:p>
        </p:txBody>
      </p:sp>
      <p:sp>
        <p:nvSpPr>
          <p:cNvPr id="16" name="Rectangle à coins arrondis 15"/>
          <p:cNvSpPr/>
          <p:nvPr/>
        </p:nvSpPr>
        <p:spPr bwMode="auto">
          <a:xfrm>
            <a:off x="4394200" y="5852856"/>
            <a:ext cx="3694923" cy="294085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300" b="1" dirty="0" smtClean="0"/>
              <a:t>2018</a:t>
            </a:r>
            <a:endParaRPr lang="ar-TN" sz="1300" b="1" dirty="0" smtClean="0"/>
          </a:p>
        </p:txBody>
      </p:sp>
      <p:sp>
        <p:nvSpPr>
          <p:cNvPr id="17" name="ZoneTexte 16"/>
          <p:cNvSpPr txBox="1"/>
          <p:nvPr/>
        </p:nvSpPr>
        <p:spPr>
          <a:xfrm>
            <a:off x="191537" y="2296318"/>
            <a:ext cx="4025900" cy="385763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ctr">
              <a:defRPr/>
            </a:pPr>
            <a:r>
              <a:rPr lang="ar-TN" sz="2000" b="1" dirty="0">
                <a:solidFill>
                  <a:schemeClr val="tx1"/>
                </a:solidFill>
              </a:rPr>
              <a:t>تطور سعر برميل النفط (دولار/برميل)</a:t>
            </a:r>
            <a:endParaRPr lang="fr-FR" sz="2000" b="1" dirty="0" err="1">
              <a:solidFill>
                <a:schemeClr val="tx1"/>
              </a:solidFill>
            </a:endParaRPr>
          </a:p>
        </p:txBody>
      </p:sp>
      <p:graphicFrame>
        <p:nvGraphicFramePr>
          <p:cNvPr id="18" name="Chart 4">
            <a:extLst>
              <a:ext uri="{FF2B5EF4-FFF2-40B4-BE49-F238E27FC236}"/>
            </a:extLst>
          </p:cNvPr>
          <p:cNvGraphicFramePr>
            <a:graphicFrameLocks/>
          </p:cNvGraphicFramePr>
          <p:nvPr/>
        </p:nvGraphicFramePr>
        <p:xfrm>
          <a:off x="104775" y="1503323"/>
          <a:ext cx="8856663" cy="4643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Rectangle à coins arrondis 18"/>
          <p:cNvSpPr/>
          <p:nvPr/>
        </p:nvSpPr>
        <p:spPr>
          <a:xfrm>
            <a:off x="5605463" y="4039565"/>
            <a:ext cx="1686588" cy="601883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4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</a:t>
            </a:r>
            <a:r>
              <a:rPr lang="fr-FR" sz="1600" b="1" kern="0" dirty="0">
                <a:solidFill>
                  <a:srgbClr val="FF0000"/>
                </a:solidFill>
                <a:latin typeface="Calibri" panose="020F0502020204030204"/>
              </a:rPr>
              <a:t>10</a:t>
            </a:r>
            <a:r>
              <a:rPr lang="ar-TN" sz="14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 أشهر </a:t>
            </a:r>
            <a:r>
              <a:rPr lang="fr-FR" sz="1400" b="1" kern="0" dirty="0">
                <a:solidFill>
                  <a:srgbClr val="FF0000"/>
                </a:solidFill>
                <a:latin typeface="Calibri" panose="020F0502020204030204"/>
              </a:rPr>
              <a:t> 73.0</a:t>
            </a:r>
            <a:endParaRPr lang="ar-TN" sz="1400" b="1" kern="0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4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2018  71.0</a:t>
            </a:r>
            <a:endParaRPr lang="fr-FR" sz="1400" b="1" kern="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412111" y="4294207"/>
            <a:ext cx="2054989" cy="694481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4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معدل </a:t>
            </a:r>
            <a:r>
              <a:rPr lang="fr-FR" sz="1600" b="1" kern="0" dirty="0">
                <a:solidFill>
                  <a:srgbClr val="FF0000"/>
                </a:solidFill>
                <a:latin typeface="Calibri" panose="020F0502020204030204"/>
              </a:rPr>
              <a:t>10</a:t>
            </a:r>
            <a:r>
              <a:rPr lang="ar-TN" sz="1400" b="1" kern="0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 أشهر: </a:t>
            </a:r>
            <a:r>
              <a:rPr lang="fr-FR" sz="1400" b="1" kern="0" dirty="0">
                <a:solidFill>
                  <a:srgbClr val="FF0000"/>
                </a:solidFill>
                <a:latin typeface="Calibri" panose="020F0502020204030204"/>
              </a:rPr>
              <a:t> 64.1</a:t>
            </a:r>
            <a:endParaRPr lang="ar-TN" sz="1400" b="1" kern="0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ق م 2019:  75</a:t>
            </a:r>
            <a:endParaRPr lang="fr-FR" sz="1200" b="1" kern="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TN" sz="1200" b="1" kern="0" dirty="0">
                <a:solidFill>
                  <a:sysClr val="windowText" lastClr="000000"/>
                </a:solidFill>
                <a:latin typeface="Calibri" panose="020F0502020204030204"/>
                <a:cs typeface="Arial" panose="020B0604020202020204" pitchFamily="34" charset="0"/>
              </a:rPr>
              <a:t>ق م ت 2019: 65</a:t>
            </a:r>
            <a:endParaRPr lang="fr-FR" sz="1200" b="1" kern="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0" y="452437"/>
            <a:ext cx="8961438" cy="1050886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342900" indent="-342900" algn="just" rtl="1">
              <a:buSzPct val="122000"/>
              <a:defRPr/>
            </a:pPr>
            <a:r>
              <a:rPr lang="ar-T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ar-TN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تحيين</a:t>
            </a:r>
            <a:r>
              <a:rPr lang="ar-T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معدل سعر البرميل في حدود </a:t>
            </a:r>
            <a:r>
              <a:rPr lang="ar-T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 </a:t>
            </a:r>
            <a:r>
              <a:rPr lang="ar-T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دولار </a:t>
            </a:r>
            <a:r>
              <a:rPr lang="ar-T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عوضا </a:t>
            </a:r>
            <a:r>
              <a:rPr lang="ar-T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عن 75 </a:t>
            </a:r>
            <a:r>
              <a:rPr lang="ar-T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دولار </a:t>
            </a:r>
            <a:r>
              <a:rPr lang="ar-T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مقدرة </a:t>
            </a:r>
            <a:r>
              <a:rPr lang="ar-T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كمعدل لكامل </a:t>
            </a:r>
            <a:r>
              <a:rPr lang="ar-T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السنة</a:t>
            </a:r>
            <a:endParaRPr lang="ar-TN" sz="3200" b="1" dirty="0" smtClean="0"/>
          </a:p>
          <a:p>
            <a:pPr marL="34290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fr-FR" sz="3200" dirty="0"/>
          </a:p>
          <a:p>
            <a:pPr algn="justLow" rtl="1">
              <a:lnSpc>
                <a:spcPct val="150000"/>
              </a:lnSpc>
              <a:spcAft>
                <a:spcPts val="0"/>
              </a:spcAft>
              <a:buSzPts val="1600"/>
              <a:defRPr/>
            </a:pPr>
            <a:r>
              <a:rPr lang="ar-T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48132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C8F3CEC-D777-450B-9EEA-FA194F1D2A24}" type="slidenum">
              <a:rPr lang="fr-FR"/>
              <a:pPr/>
              <a:t>5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 bwMode="auto">
          <a:xfrm>
            <a:off x="0" y="0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err="1" smtClean="0">
                <a:solidFill>
                  <a:schemeClr val="bg1"/>
                </a:solidFill>
              </a:rPr>
              <a:t>تحيين</a:t>
            </a:r>
            <a:r>
              <a:rPr lang="ar-TN" dirty="0" smtClean="0">
                <a:solidFill>
                  <a:schemeClr val="bg1"/>
                </a:solidFill>
              </a:rPr>
              <a:t> معطيات قطاع  المحروقات</a:t>
            </a:r>
            <a:endParaRPr lang="fr-FR" dirty="0" smtClean="0">
              <a:solidFill>
                <a:schemeClr val="bg1"/>
              </a:solidFill>
            </a:endParaRPr>
          </a:p>
        </p:txBody>
      </p:sp>
      <p:graphicFrame>
        <p:nvGraphicFramePr>
          <p:cNvPr id="7" name="Graphique 6"/>
          <p:cNvGraphicFramePr>
            <a:graphicFrameLocks/>
          </p:cNvGraphicFramePr>
          <p:nvPr/>
        </p:nvGraphicFramePr>
        <p:xfrm>
          <a:off x="0" y="1648326"/>
          <a:ext cx="8896711" cy="458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1" y="473506"/>
            <a:ext cx="8896712" cy="117482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marL="342900" indent="-342900" algn="just" rtl="1">
              <a:lnSpc>
                <a:spcPct val="150000"/>
              </a:lnSpc>
              <a:buSzPct val="122000"/>
              <a:buFontTx/>
              <a:buChar char="-"/>
              <a:defRPr/>
            </a:pPr>
            <a:r>
              <a:rPr lang="ar-T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تراجع الانتاج الوطني من المحروقات إلى </a:t>
            </a:r>
            <a:r>
              <a:rPr lang="fr-F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ar-T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ألف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برميل يوميا مقابل 48 ألف مقدرة بقانون المالية</a:t>
            </a:r>
            <a:r>
              <a:rPr lang="ar-TN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نتيجة خاصة لعدم دخول حقل </a:t>
            </a:r>
            <a:r>
              <a:rPr lang="ar-TN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نوارة</a:t>
            </a:r>
            <a:r>
              <a:rPr lang="ar-TN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طور النشاط وفقا </a:t>
            </a:r>
            <a:r>
              <a:rPr lang="ar-TN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للرزنامة</a:t>
            </a:r>
            <a:r>
              <a:rPr lang="ar-TN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TN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الاولية</a:t>
            </a:r>
            <a:r>
              <a:rPr lang="ar-TN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200" dirty="0"/>
          </a:p>
          <a:p>
            <a:pPr algn="justLow" rtl="1">
              <a:lnSpc>
                <a:spcPct val="150000"/>
              </a:lnSpc>
              <a:spcAft>
                <a:spcPts val="0"/>
              </a:spcAft>
              <a:buSzPts val="1600"/>
              <a:defRPr/>
            </a:pPr>
            <a:r>
              <a:rPr lang="ar-T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Low" rtl="1">
              <a:lnSpc>
                <a:spcPct val="115000"/>
              </a:lnSpc>
              <a:spcAft>
                <a:spcPts val="0"/>
              </a:spcAft>
              <a:buSzPts val="1600"/>
              <a:buFont typeface="Arial" panose="020B0604020202020204" pitchFamily="34" charset="0"/>
              <a:buChar char="•"/>
              <a:defRPr/>
            </a:pPr>
            <a:endParaRPr lang="ar-T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54276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64CB351-3E05-4C5E-95A7-0783AB898A87}" type="slidenum">
              <a:rPr lang="fr-FR"/>
              <a:pPr/>
              <a:t>6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 bwMode="auto">
          <a:xfrm>
            <a:off x="0" y="0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err="1" smtClean="0">
                <a:solidFill>
                  <a:schemeClr val="bg1"/>
                </a:solidFill>
              </a:rPr>
              <a:t>تحيين</a:t>
            </a:r>
            <a:r>
              <a:rPr lang="ar-TN" dirty="0" smtClean="0">
                <a:solidFill>
                  <a:schemeClr val="bg1"/>
                </a:solidFill>
              </a:rPr>
              <a:t> معطيات قطاع  المحروقات</a:t>
            </a:r>
            <a:endParaRPr lang="fr-FR" dirty="0" smtClean="0">
              <a:solidFill>
                <a:schemeClr val="bg1"/>
              </a:solidFill>
            </a:endParaRPr>
          </a:p>
        </p:txBody>
      </p:sp>
      <p:graphicFrame>
        <p:nvGraphicFramePr>
          <p:cNvPr id="8" name="Graphique 7"/>
          <p:cNvGraphicFramePr>
            <a:graphicFrameLocks/>
          </p:cNvGraphicFramePr>
          <p:nvPr/>
        </p:nvGraphicFramePr>
        <p:xfrm>
          <a:off x="389467" y="694944"/>
          <a:ext cx="8156046" cy="517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50180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EC6454A-7DD1-42D3-A9DD-21B935877996}" type="slidenum">
              <a:rPr lang="fr-FR"/>
              <a:pPr/>
              <a:t>7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 bwMode="auto">
          <a:xfrm>
            <a:off x="0" y="0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err="1" smtClean="0">
                <a:solidFill>
                  <a:schemeClr val="bg1"/>
                </a:solidFill>
              </a:rPr>
              <a:t>تحيين</a:t>
            </a:r>
            <a:r>
              <a:rPr lang="ar-TN" dirty="0" smtClean="0">
                <a:solidFill>
                  <a:schemeClr val="bg1"/>
                </a:solidFill>
              </a:rPr>
              <a:t> معطيات قطاع  المحروقات</a:t>
            </a:r>
            <a:endParaRPr lang="fr-FR" dirty="0" smtClean="0">
              <a:solidFill>
                <a:schemeClr val="bg1"/>
              </a:solidFill>
            </a:endParaRPr>
          </a:p>
        </p:txBody>
      </p:sp>
      <p:graphicFrame>
        <p:nvGraphicFramePr>
          <p:cNvPr id="8" name="Graphique 7"/>
          <p:cNvGraphicFramePr>
            <a:graphicFrameLocks/>
          </p:cNvGraphicFramePr>
          <p:nvPr/>
        </p:nvGraphicFramePr>
        <p:xfrm>
          <a:off x="474133" y="905934"/>
          <a:ext cx="7823200" cy="503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5846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61363" y="6324600"/>
            <a:ext cx="495300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000764A-177C-41E1-9052-A0135D3F5E91}" type="slidenum">
              <a:rPr lang="fr-FR"/>
              <a:pPr/>
              <a:t>8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</a:rPr>
              <a:t>تطوّر سعر الصرف</a:t>
            </a:r>
            <a:endParaRPr lang="fr-FR" dirty="0" smtClean="0">
              <a:solidFill>
                <a:schemeClr val="bg1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99058926"/>
              </p:ext>
            </p:extLst>
          </p:nvPr>
        </p:nvGraphicFramePr>
        <p:xfrm>
          <a:off x="180976" y="746297"/>
          <a:ext cx="8675687" cy="5075767"/>
        </p:xfrm>
        <a:graphic>
          <a:graphicData uri="http://schemas.openxmlformats.org/drawingml/2006/table">
            <a:tbl>
              <a:tblPr rtl="1"/>
              <a:tblGrid>
                <a:gridCol w="1442933"/>
                <a:gridCol w="146822"/>
                <a:gridCol w="902121"/>
                <a:gridCol w="1063591"/>
                <a:gridCol w="1061582"/>
                <a:gridCol w="1055580"/>
                <a:gridCol w="1031552"/>
                <a:gridCol w="985753"/>
                <a:gridCol w="985753"/>
              </a:tblGrid>
              <a:tr h="1080981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2015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2016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2017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2018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جوان</a:t>
                      </a:r>
                      <a:r>
                        <a:rPr lang="ar-TN" sz="1800" b="1" i="0" u="none" strike="noStrike" baseline="0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2019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06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  </a:t>
                      </a:r>
                      <a:r>
                        <a:rPr lang="ar-TN" sz="16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سبتمبر</a:t>
                      </a:r>
                      <a:r>
                        <a:rPr lang="ar-TN" sz="1600" b="1" i="0" u="none" strike="noStrike" baseline="0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2019</a:t>
                      </a:r>
                      <a:endParaRPr lang="ar-TN" sz="1600" b="1" i="0" u="none" strike="noStrike" dirty="0" smtClean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  <a:p>
                      <a:pPr algn="ctr" rtl="1" fontAlgn="ctr"/>
                      <a:endParaRPr lang="ar-TN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TN" sz="18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أكتوبر</a:t>
                      </a:r>
                      <a:r>
                        <a:rPr lang="ar-TN" sz="1800" b="1" i="0" u="none" strike="noStrike" baseline="0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2019</a:t>
                      </a:r>
                      <a:endParaRPr lang="ar-TN" sz="18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51">
                <a:tc gridSpan="9">
                  <a:txBody>
                    <a:bodyPr/>
                    <a:lstStyle/>
                    <a:p>
                      <a:pPr algn="r" rtl="1" fontAlgn="ctr"/>
                      <a:r>
                        <a:rPr lang="ar-TN" sz="18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آخــــــر الفترة</a:t>
                      </a:r>
                      <a:endParaRPr lang="ar-TN" sz="18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1405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1" i="0" u="none" strike="noStrike" dirty="0" err="1" smtClean="0">
                          <a:solidFill>
                            <a:srgbClr val="0000FF"/>
                          </a:solidFill>
                          <a:latin typeface="Times New Roman"/>
                        </a:rPr>
                        <a:t>الأورو</a:t>
                      </a:r>
                      <a:endParaRPr lang="ar-TN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2.200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2.430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2.935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3.428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3.277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3.138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3.155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7481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- 2.8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10.2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 </a:t>
                      </a: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21.0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16.8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- 4.4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- 8.5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- 8.0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9052">
                <a:tc>
                  <a:txBody>
                    <a:bodyPr/>
                    <a:lstStyle/>
                    <a:p>
                      <a:pPr algn="r" rtl="1" fontAlgn="ctr"/>
                      <a:endParaRPr lang="ar-TN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الدولار الأمريكي</a:t>
                      </a:r>
                      <a:endParaRPr lang="ar-TN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2.200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2.430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2.456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2.998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2.878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2.869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2.827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00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8.2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14.4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 </a:t>
                      </a: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6.6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22.1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- 4.0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- 4.3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- 5.7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39">
                <a:tc>
                  <a:txBody>
                    <a:bodyPr/>
                    <a:lstStyle/>
                    <a:p>
                      <a:pPr algn="r" rtl="1" fontAlgn="ctr"/>
                      <a:endParaRPr lang="ar-TN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459">
                <a:tc>
                  <a:txBody>
                    <a:bodyPr/>
                    <a:lstStyle/>
                    <a:p>
                      <a:pPr algn="r" rtl="1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1000 </a:t>
                      </a:r>
                      <a:r>
                        <a:rPr lang="ar-TN" sz="1600" b="1" i="0" u="none" strike="noStrike" dirty="0" err="1" smtClean="0">
                          <a:solidFill>
                            <a:srgbClr val="0000FF"/>
                          </a:solidFill>
                          <a:latin typeface="Times New Roman"/>
                        </a:rPr>
                        <a:t>يان</a:t>
                      </a:r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 ياباني</a:t>
                      </a:r>
                      <a:endParaRPr lang="ar-TN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16.930 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19.670  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21.792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27.196</a:t>
                      </a:r>
                      <a:endParaRPr lang="fr-FR" sz="16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26.733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26.615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1600" b="1" i="0" u="none" strike="noStrike" kern="1200" dirty="0" smtClean="0">
                          <a:solidFill>
                            <a:srgbClr val="0000FF"/>
                          </a:solidFill>
                          <a:latin typeface="Times New Roman"/>
                          <a:ea typeface="+mn-ea"/>
                          <a:cs typeface="+mn-cs"/>
                        </a:rPr>
                        <a:t>26.018</a:t>
                      </a:r>
                      <a:endParaRPr lang="fr-FR" sz="1600" b="1" i="0" u="none" strike="noStrike" kern="1200" dirty="0">
                        <a:solidFill>
                          <a:srgbClr val="0000FF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151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206" rtl="1" eaLnBrk="1" fontAlgn="ctr" latinLnBrk="0" hangingPunct="1"/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8.9 </a:t>
                      </a: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16.2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 </a:t>
                      </a: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%10.8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2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 </a:t>
                      </a:r>
                      <a:r>
                        <a:rPr lang="fr-FR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ar-TN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24.8</a:t>
                      </a:r>
                      <a:endParaRPr lang="fr-FR" sz="16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/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- 1.7</a:t>
                      </a:r>
                      <a:endParaRPr lang="fr-FR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- 2.1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%</a:t>
                      </a:r>
                      <a:r>
                        <a:rPr lang="ar-TN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- 4.3</a:t>
                      </a:r>
                      <a:endParaRPr lang="fr-FR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0" i="1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108000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045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&gt;&lt;m_bNumberIsYear val=&quot;0&quot;/&gt;&lt;/m_precDefaultYear&gt;&lt;m_precDefaultQuarter&gt;&lt;m_bNumberIsYear val=&quot;0&quot;/&gt;&lt;/m_precDefaultQuarter&gt;&lt;m_precDefaultMonth&gt;&lt;m_bNumberIsYear val=&quot;0&quot;/&gt;&lt;/m_precDefaultMonth&gt;&lt;m_precDefaultWeek&gt;&lt;m_bNumberIsYear val=&quot;0&quot;/&gt;&lt;/m_precDefaultWeek&gt;&lt;m_precDefaultDay&gt;&lt;m_bNumberIsYear val=&quot;0&quot;/&gt;&lt;/m_precDefaultDay&gt;&lt;m_mruColor&gt;&lt;m_vecMRU length=&quot;1&quot;&gt;&lt;elem m_fUsage=&quot;1.89999999999999990000E+000&quot;&gt;&lt;m_msothmcolidx val=&quot;0&quot;/&gt;&lt;m_rgb r=&quot;c8&quot; g=&quot;c8&quot; b=&quot;c8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64646"/>
      </a:dk2>
      <a:lt2>
        <a:srgbClr val="DADADA"/>
      </a:lt2>
      <a:accent1>
        <a:srgbClr val="D31217"/>
      </a:accent1>
      <a:accent2>
        <a:srgbClr val="DE5A5B"/>
      </a:accent2>
      <a:accent3>
        <a:srgbClr val="ED2D30"/>
      </a:accent3>
      <a:accent4>
        <a:srgbClr val="972021"/>
      </a:accent4>
      <a:accent5>
        <a:srgbClr val="ACACAC"/>
      </a:accent5>
      <a:accent6>
        <a:srgbClr val="808080"/>
      </a:accent6>
      <a:hlink>
        <a:srgbClr val="ED2D30"/>
      </a:hlink>
      <a:folHlink>
        <a:srgbClr val="972021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517525" algn="justLow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Char char="•"/>
          <a:tabLst>
            <a:tab pos="1169988" algn="r"/>
          </a:tabLst>
          <a:defRPr kumimoji="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abic Transparent" charset="0"/>
            <a:ea typeface="ＭＳ Ｐゴシック" pitchFamily="34" charset="-128"/>
            <a:cs typeface="Arial" pitchFamily="34" charset="0"/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accent1"/>
        </a:solidFill>
        <a:ln w="9525">
          <a:solidFill>
            <a:schemeClr val="bg1"/>
          </a:solidFill>
          <a:miter lim="800000"/>
          <a:headEnd/>
          <a:tailEnd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76200" tIns="76200" rIns="76200" bIns="76200" numCol="1" anchor="t" anchorCtr="0" compatLnSpc="1">
        <a:prstTxWarp prst="textNoShape">
          <a:avLst/>
        </a:prstTxWarp>
        <a:noAutofit/>
      </a:bodyPr>
      <a:lstStyle>
        <a:defPPr>
          <a:defRPr sz="1200" dirty="0" err="1" smtClean="0">
            <a:solidFill>
              <a:schemeClr val="bg1"/>
            </a:solidFill>
          </a:defRPr>
        </a:defPPr>
      </a:lstStyle>
    </a:txDef>
  </a:objectDefaults>
  <a:extraClrSchemeLst>
    <a:extraClrScheme>
      <a:clrScheme name="Theme1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464646"/>
    </a:dk2>
    <a:lt2>
      <a:srgbClr val="DADADA"/>
    </a:lt2>
    <a:accent1>
      <a:srgbClr val="D31217"/>
    </a:accent1>
    <a:accent2>
      <a:srgbClr val="DE5A5B"/>
    </a:accent2>
    <a:accent3>
      <a:srgbClr val="ED2D30"/>
    </a:accent3>
    <a:accent4>
      <a:srgbClr val="972021"/>
    </a:accent4>
    <a:accent5>
      <a:srgbClr val="ACACAC"/>
    </a:accent5>
    <a:accent6>
      <a:srgbClr val="808080"/>
    </a:accent6>
    <a:hlink>
      <a:srgbClr val="ED2D30"/>
    </a:hlink>
    <a:folHlink>
      <a:srgbClr val="972021"/>
    </a:folHlink>
  </a:clrScheme>
  <a:fontScheme name="McKJapanese">
    <a:majorFont>
      <a:latin typeface="Arial"/>
      <a:ea typeface="ＭＳ Ｐゴシック"/>
      <a:cs typeface=""/>
    </a:majorFont>
    <a:minorFont>
      <a:latin typeface="Arial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32914</TotalTime>
  <Words>3894</Words>
  <Application>Microsoft Office PowerPoint</Application>
  <PresentationFormat>Personnalisé</PresentationFormat>
  <Paragraphs>1794</Paragraphs>
  <Slides>39</Slides>
  <Notes>35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1" baseType="lpstr">
      <vt:lpstr>Theme1</vt:lpstr>
      <vt:lpstr>think-cell Slide</vt:lpstr>
      <vt:lpstr> مشروع قانون المالية التكميلي لسنة 2019     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تطور نسبة حجم الدين العمومي من الناتج المحلي الإجمالي إلى سنة 2019 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شــــكـــــــرا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"على طريق الإنتعاش الإقتصادي"   مشروع قانون الماليّة التّكميلي لسنة 2014</dc:title>
  <dc:creator>Selim Jeddi</dc:creator>
  <cp:lastModifiedBy>Asus</cp:lastModifiedBy>
  <cp:revision>4455</cp:revision>
  <cp:lastPrinted>2019-10-09T13:13:35Z</cp:lastPrinted>
  <dcterms:created xsi:type="dcterms:W3CDTF">2014-05-26T08:58:23Z</dcterms:created>
  <dcterms:modified xsi:type="dcterms:W3CDTF">2019-05-22T04:48:11Z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التاريخ</vt:lpwstr>
  </property>
  <property fmtid="{D5CDD505-2E9C-101B-9397-08002B2CF9AE}" pid="6" name="docid">
    <vt:lpwstr/>
  </property>
  <property fmtid="{D5CDD505-2E9C-101B-9397-08002B2CF9AE}" pid="7" name="Office2010EditCount">
    <vt:lpwstr>1</vt:lpwstr>
  </property>
  <property fmtid="{D5CDD505-2E9C-101B-9397-08002B2CF9AE}" pid="8" name="Office2003EditCount">
    <vt:lpwstr>0</vt:lpwstr>
  </property>
  <property fmtid="{D5CDD505-2E9C-101B-9397-08002B2CF9AE}" pid="9" name="LastEditedOfficeVersion">
    <vt:lpwstr>Office2010</vt:lpwstr>
  </property>
  <property fmtid="{D5CDD505-2E9C-101B-9397-08002B2CF9AE}" pid="10" name="Office2010WasSaved">
    <vt:lpwstr>1</vt:lpwstr>
  </property>
</Properties>
</file>